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0" r:id="rId2"/>
    <p:sldId id="262" r:id="rId3"/>
    <p:sldId id="261" r:id="rId4"/>
    <p:sldId id="364" r:id="rId5"/>
    <p:sldId id="263" r:id="rId6"/>
    <p:sldId id="365" r:id="rId7"/>
    <p:sldId id="264" r:id="rId8"/>
    <p:sldId id="366" r:id="rId9"/>
    <p:sldId id="268" r:id="rId10"/>
    <p:sldId id="267" r:id="rId11"/>
    <p:sldId id="269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9C9"/>
    <a:srgbClr val="E6E6E6"/>
    <a:srgbClr val="C5C5C5"/>
    <a:srgbClr val="828282"/>
    <a:srgbClr val="376092"/>
    <a:srgbClr val="FF9393"/>
    <a:srgbClr val="FF7D7D"/>
    <a:srgbClr val="CFD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fis13\OSMS$\SPOLECNY\Posp&#237;&#353;ilov&#225;P\p&#345;ij&#237;mac&#237;%20&#345;&#237;zen&#237;\pro%20&#353;k.%20rok%202018-2019\Prihlasky_analyza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fis13\OSMS$\SPOLECNY\Posp&#237;&#353;ilov&#225;P\p&#345;ij&#237;mac&#237;%20&#345;&#237;zen&#237;\pro%20&#353;k.%20rok%202018-2019\Prihlasky_analyza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pospisilovap\AppData\Local\Microsoft\Windows\Temporary%20Internet%20Files\Content.Outlook\W3ECMW1P\JPZ2018_Pardubicky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\\HOME13\osms$\home\pospisilovap\statistika\demografie%20sp&#225;dovost\Narozeni_v_Pk_1995-2017.xls" TargetMode="External"/><Relationship Id="rId4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356939798472444"/>
          <c:y val="5.1167228992709188E-2"/>
          <c:w val="0.4456805219588113"/>
          <c:h val="0.63797207909645914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/>
          </c:spPr>
          <c:dPt>
            <c:idx val="0"/>
            <c:bubble3D val="0"/>
            <c:spPr>
              <a:solidFill>
                <a:schemeClr val="accent6">
                  <a:lumMod val="50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64-4B3A-A93C-9400CD40B231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64-4B3A-A93C-9400CD40B231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564-4B3A-A93C-9400CD40B231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564-4B3A-A93C-9400CD40B231}"/>
              </c:ext>
            </c:extLst>
          </c:dPt>
          <c:dPt>
            <c:idx val="4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564-4B3A-A93C-9400CD40B231}"/>
              </c:ext>
            </c:extLst>
          </c:dPt>
          <c:dPt>
            <c:idx val="5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564-4B3A-A93C-9400CD40B231}"/>
              </c:ext>
            </c:extLst>
          </c:dPt>
          <c:dPt>
            <c:idx val="6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564-4B3A-A93C-9400CD40B231}"/>
              </c:ext>
            </c:extLst>
          </c:dPt>
          <c:dLbls>
            <c:dLbl>
              <c:idx val="0"/>
              <c:layout>
                <c:manualLayout>
                  <c:x val="-1.7520808374229015E-3"/>
                  <c:y val="-1.2704216491089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564-4B3A-A93C-9400CD40B231}"/>
                </c:ext>
                <c:ext xmlns:c15="http://schemas.microsoft.com/office/drawing/2012/chart" uri="{CE6537A1-D6FC-4f65-9D91-7224C49458BB}">
                  <c15:layout>
                    <c:manualLayout>
                      <c:w val="8.5851961033722182E-2"/>
                      <c:h val="6.203014863554394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8.7034822537664161E-2"/>
                  <c:y val="-4.33327926108096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564-4B3A-A93C-9400CD40B231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0290053533657331"/>
                  <c:y val="-8.43507402570286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564-4B3A-A93C-9400CD40B231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8128799739091713E-2"/>
                  <c:y val="-2.45357778727660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564-4B3A-A93C-9400CD40B231}"/>
                </c:ext>
                <c:ext xmlns:c15="http://schemas.microsoft.com/office/drawing/2012/chart" uri="{CE6537A1-D6FC-4f65-9D91-7224C49458BB}"/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'17-18 kategorie'!$B$8:$B$14</c:f>
              <c:strCache>
                <c:ptCount val="7"/>
                <c:pt idx="0">
                  <c:v>Praktická škola C</c:v>
                </c:pt>
                <c:pt idx="1">
                  <c:v>Obory vzdělání výučním listem E</c:v>
                </c:pt>
                <c:pt idx="2">
                  <c:v>Obory vzdělání s výučním listem H</c:v>
                </c:pt>
                <c:pt idx="3">
                  <c:v>Gymnázia čtyřletá K</c:v>
                </c:pt>
                <c:pt idx="4">
                  <c:v>Obory vzdělání s maturitní zkouškou s OV L/0</c:v>
                </c:pt>
                <c:pt idx="5">
                  <c:v>Obory vzdělání s maturitní zkouškou bez OV M</c:v>
                </c:pt>
                <c:pt idx="6">
                  <c:v>Konzervatoř</c:v>
                </c:pt>
              </c:strCache>
            </c:strRef>
          </c:cat>
          <c:val>
            <c:numRef>
              <c:f>'17-18 kategorie'!$K$8:$K$14</c:f>
              <c:numCache>
                <c:formatCode>0.0%</c:formatCode>
                <c:ptCount val="7"/>
                <c:pt idx="0">
                  <c:v>2.1502807310954486E-3</c:v>
                </c:pt>
                <c:pt idx="1">
                  <c:v>2.1980647473420142E-2</c:v>
                </c:pt>
                <c:pt idx="2">
                  <c:v>0.28419543662644847</c:v>
                </c:pt>
                <c:pt idx="3">
                  <c:v>0.15493967267948872</c:v>
                </c:pt>
                <c:pt idx="4">
                  <c:v>6.1880301039302352E-2</c:v>
                </c:pt>
                <c:pt idx="5">
                  <c:v>0.46804443913510929</c:v>
                </c:pt>
                <c:pt idx="6">
                  <c:v>6.8092223151355871E-3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564-4B3A-A93C-9400CD40B2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456499368922579E-2"/>
          <c:y val="0.7241411899107717"/>
          <c:w val="0.97686960100972386"/>
          <c:h val="0.26273865301677785"/>
        </c:manualLayout>
      </c:layout>
      <c:overlay val="0"/>
      <c:spPr>
        <a:solidFill>
          <a:schemeClr val="bg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537239823594481"/>
          <c:y val="4.0310136571035687E-2"/>
          <c:w val="0.53894941522505035"/>
          <c:h val="0.82302800175010937"/>
        </c:manualLayout>
      </c:layout>
      <c:barChart>
        <c:barDir val="bar"/>
        <c:grouping val="clustered"/>
        <c:varyColors val="0"/>
        <c:ser>
          <c:idx val="0"/>
          <c:order val="0"/>
          <c:tx>
            <c:v>Dívky</c:v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'17-18 kategorie'!$B$8:$B$14</c:f>
              <c:strCache>
                <c:ptCount val="7"/>
                <c:pt idx="0">
                  <c:v>Praktická škola C</c:v>
                </c:pt>
                <c:pt idx="1">
                  <c:v>Obory vzdělání výučním listem E</c:v>
                </c:pt>
                <c:pt idx="2">
                  <c:v>Obory vzdělání s výučním listem H</c:v>
                </c:pt>
                <c:pt idx="3">
                  <c:v>Gymnázia čtyřletá K</c:v>
                </c:pt>
                <c:pt idx="4">
                  <c:v>Obory vzdělání s maturitní zkouškou s OV L/0</c:v>
                </c:pt>
                <c:pt idx="5">
                  <c:v>Obory vzdělání s maturitní zkouškou bez OV M</c:v>
                </c:pt>
                <c:pt idx="6">
                  <c:v>Konzervatoř</c:v>
                </c:pt>
              </c:strCache>
            </c:strRef>
          </c:cat>
          <c:val>
            <c:numRef>
              <c:f>'17-18 kategorie'!$L$8:$L$14</c:f>
              <c:numCache>
                <c:formatCode>0.0%</c:formatCode>
                <c:ptCount val="7"/>
                <c:pt idx="0">
                  <c:v>1.4619883040935672E-3</c:v>
                </c:pt>
                <c:pt idx="1">
                  <c:v>2.3635477582846003E-2</c:v>
                </c:pt>
                <c:pt idx="2">
                  <c:v>0.20029239766081872</c:v>
                </c:pt>
                <c:pt idx="3">
                  <c:v>0.20370370370370369</c:v>
                </c:pt>
                <c:pt idx="4">
                  <c:v>3.5087719298245612E-2</c:v>
                </c:pt>
                <c:pt idx="5">
                  <c:v>0.52607212475633525</c:v>
                </c:pt>
                <c:pt idx="6">
                  <c:v>9.7465886939571145E-3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E8-438F-985A-50BCA9E6B61E}"/>
            </c:ext>
          </c:extLst>
        </c:ser>
        <c:ser>
          <c:idx val="1"/>
          <c:order val="1"/>
          <c:tx>
            <c:v>Chlapci</c:v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946550194987202E-3"/>
                  <c:y val="-8.57563246414844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AE8-438F-985A-50BCA9E6B61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946550194987751E-3"/>
                  <c:y val="-2.0009809083012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AE8-438F-985A-50BCA9E6B61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4946550194987751E-3"/>
                  <c:y val="-1.1434176618864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AE8-438F-985A-50BCA9E6B61E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9893100389975502E-3"/>
                  <c:y val="-2.0009809083012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AE8-438F-985A-50BCA9E6B61E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4839650584963253E-3"/>
                  <c:y val="-1.7151264928296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AE8-438F-985A-50BCA9E6B61E}"/>
                </c:ext>
                <c:ext xmlns:c15="http://schemas.microsoft.com/office/drawing/2012/chart" uri="{CE6537A1-D6FC-4f65-9D91-7224C49458BB}"/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'17-18 kategorie'!$B$8:$B$14</c:f>
              <c:strCache>
                <c:ptCount val="7"/>
                <c:pt idx="0">
                  <c:v>Praktická škola C</c:v>
                </c:pt>
                <c:pt idx="1">
                  <c:v>Obory vzdělání výučním listem E</c:v>
                </c:pt>
                <c:pt idx="2">
                  <c:v>Obory vzdělání s výučním listem H</c:v>
                </c:pt>
                <c:pt idx="3">
                  <c:v>Gymnázia čtyřletá K</c:v>
                </c:pt>
                <c:pt idx="4">
                  <c:v>Obory vzdělání s maturitní zkouškou s OV L/0</c:v>
                </c:pt>
                <c:pt idx="5">
                  <c:v>Obory vzdělání s maturitní zkouškou bez OV M</c:v>
                </c:pt>
                <c:pt idx="6">
                  <c:v>Konzervatoř</c:v>
                </c:pt>
              </c:strCache>
            </c:strRef>
          </c:cat>
          <c:val>
            <c:numRef>
              <c:f>'17-18 kategorie'!$M$8:$M$14</c:f>
              <c:numCache>
                <c:formatCode>0.0%</c:formatCode>
                <c:ptCount val="7"/>
                <c:pt idx="0">
                  <c:v>2.8122802906022969E-3</c:v>
                </c:pt>
                <c:pt idx="1">
                  <c:v>2.0389032106866652E-2</c:v>
                </c:pt>
                <c:pt idx="2">
                  <c:v>0.36489336770564801</c:v>
                </c:pt>
                <c:pt idx="3">
                  <c:v>0.10803843449730489</c:v>
                </c:pt>
                <c:pt idx="4">
                  <c:v>8.7649402390438252E-2</c:v>
                </c:pt>
                <c:pt idx="5">
                  <c:v>0.41223341926411999</c:v>
                </c:pt>
                <c:pt idx="6">
                  <c:v>3.9840637450199202E-3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AE8-438F-985A-50BCA9E6B6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738816"/>
        <c:axId val="48850048"/>
      </c:barChart>
      <c:catAx>
        <c:axId val="48738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850048"/>
        <c:crosses val="autoZero"/>
        <c:auto val="1"/>
        <c:lblAlgn val="ctr"/>
        <c:lblOffset val="100"/>
        <c:noMultiLvlLbl val="0"/>
      </c:catAx>
      <c:valAx>
        <c:axId val="48850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73881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2894179366134459E-2"/>
          <c:y val="2.817072848933564E-2"/>
          <c:w val="0.20387129772774776"/>
          <c:h val="0.10875629149106954"/>
        </c:manualLayout>
      </c:layout>
      <c:overlay val="0"/>
      <c:spPr>
        <a:solidFill>
          <a:schemeClr val="bg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667629522645633E-2"/>
          <c:y val="0.12338874696205358"/>
          <c:w val="0.94004416175980443"/>
          <c:h val="0.76115214104216833"/>
        </c:manualLayout>
      </c:layout>
      <c:barChart>
        <c:barDir val="col"/>
        <c:grouping val="clustered"/>
        <c:varyColors val="0"/>
        <c:ser>
          <c:idx val="0"/>
          <c:order val="0"/>
          <c:tx>
            <c:v>Český jazyk ČR</c:v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9.1225496017683858E-3"/>
                  <c:y val="2.72230865492653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5B5-4537-9A54-DBDAE83A2C8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5204249336280643E-2"/>
                  <c:y val="1.0889234619706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5B5-4537-9A54-DBDAE83A2C8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642974535396451E-2"/>
                  <c:y val="-9.981683092142629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5B5-4537-9A54-DBDAE83A2C8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[JPZ2018_Pardubicky.xlsx]List2!$G$5:$G$9</c:f>
              <c:strCache>
                <c:ptCount val="5"/>
                <c:pt idx="0">
                  <c:v>Gymnázium 8leté</c:v>
                </c:pt>
                <c:pt idx="1">
                  <c:v>Gymnázium 4leté</c:v>
                </c:pt>
                <c:pt idx="2">
                  <c:v>Obory M s maturitou bez OV </c:v>
                </c:pt>
                <c:pt idx="3">
                  <c:v>Obory L/0 s maturitou a OV</c:v>
                </c:pt>
                <c:pt idx="4">
                  <c:v>Nástavbové studium</c:v>
                </c:pt>
              </c:strCache>
            </c:strRef>
          </c:cat>
          <c:val>
            <c:numRef>
              <c:f>[JPZ2018_Pardubicky.xlsx]List2!$H$5:$H$9</c:f>
              <c:numCache>
                <c:formatCode>#\ ##0.0</c:formatCode>
                <c:ptCount val="5"/>
                <c:pt idx="0">
                  <c:v>26.75084495544435</c:v>
                </c:pt>
                <c:pt idx="1">
                  <c:v>38.744319915771499</c:v>
                </c:pt>
                <c:pt idx="2">
                  <c:v>31.070438385009751</c:v>
                </c:pt>
                <c:pt idx="3">
                  <c:v>26.201940536499048</c:v>
                </c:pt>
                <c:pt idx="4">
                  <c:v>21.474969863891602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68-4D43-9E01-01971E04FFE5}"/>
            </c:ext>
          </c:extLst>
        </c:ser>
        <c:ser>
          <c:idx val="1"/>
          <c:order val="1"/>
          <c:tx>
            <c:v>Český jazyk PK</c:v>
          </c:tx>
          <c:spPr>
            <a:pattFill prst="pct70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2"/>
              <c:layout>
                <c:manualLayout>
                  <c:x val="1.97655241371647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5B5-4537-9A54-DBDAE83A2C8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1633994690245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5B5-4537-9A54-DBDAE83A2C8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[JPZ2018_Pardubicky.xlsx]List2!$G$5:$G$9</c:f>
              <c:strCache>
                <c:ptCount val="5"/>
                <c:pt idx="0">
                  <c:v>Gymnázium 8leté</c:v>
                </c:pt>
                <c:pt idx="1">
                  <c:v>Gymnázium 4leté</c:v>
                </c:pt>
                <c:pt idx="2">
                  <c:v>Obory M s maturitou bez OV </c:v>
                </c:pt>
                <c:pt idx="3">
                  <c:v>Obory L/0 s maturitou a OV</c:v>
                </c:pt>
                <c:pt idx="4">
                  <c:v>Nástavbové studium</c:v>
                </c:pt>
              </c:strCache>
            </c:strRef>
          </c:cat>
          <c:val>
            <c:numRef>
              <c:f>[JPZ2018_Pardubicky.xlsx]List2!$I$5:$I$9</c:f>
              <c:numCache>
                <c:formatCode>#\ ##0.0</c:formatCode>
                <c:ptCount val="5"/>
                <c:pt idx="0">
                  <c:v>25.808923721313501</c:v>
                </c:pt>
                <c:pt idx="1">
                  <c:v>38.835330963134751</c:v>
                </c:pt>
                <c:pt idx="2">
                  <c:v>31.289508819580099</c:v>
                </c:pt>
                <c:pt idx="3">
                  <c:v>26.710868835449201</c:v>
                </c:pt>
                <c:pt idx="4">
                  <c:v>22.048192977905298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A68-4D43-9E01-01971E04FFE5}"/>
            </c:ext>
          </c:extLst>
        </c:ser>
        <c:ser>
          <c:idx val="2"/>
          <c:order val="2"/>
          <c:tx>
            <c:v>Matematika ČR</c:v>
          </c:tx>
          <c:spPr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[JPZ2018_Pardubicky.xlsx]List2!$G$5:$G$9</c:f>
              <c:strCache>
                <c:ptCount val="5"/>
                <c:pt idx="0">
                  <c:v>Gymnázium 8leté</c:v>
                </c:pt>
                <c:pt idx="1">
                  <c:v>Gymnázium 4leté</c:v>
                </c:pt>
                <c:pt idx="2">
                  <c:v>Obory M s maturitou bez OV </c:v>
                </c:pt>
                <c:pt idx="3">
                  <c:v>Obory L/0 s maturitou a OV</c:v>
                </c:pt>
                <c:pt idx="4">
                  <c:v>Nástavbové studium</c:v>
                </c:pt>
              </c:strCache>
            </c:strRef>
          </c:cat>
          <c:val>
            <c:numRef>
              <c:f>[JPZ2018_Pardubicky.xlsx]List2!$J$5:$J$9</c:f>
              <c:numCache>
                <c:formatCode>#\ ##0.0</c:formatCode>
                <c:ptCount val="5"/>
                <c:pt idx="0">
                  <c:v>20.858890533447251</c:v>
                </c:pt>
                <c:pt idx="1">
                  <c:v>25.360183715820298</c:v>
                </c:pt>
                <c:pt idx="2">
                  <c:v>17.528448104858398</c:v>
                </c:pt>
                <c:pt idx="3">
                  <c:v>14.021914482116699</c:v>
                </c:pt>
                <c:pt idx="4">
                  <c:v>8.6921195983886506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A68-4D43-9E01-01971E04FFE5}"/>
            </c:ext>
          </c:extLst>
        </c:ser>
        <c:ser>
          <c:idx val="3"/>
          <c:order val="3"/>
          <c:tx>
            <c:v>Matematika PK</c:v>
          </c:tx>
          <c:spPr>
            <a:pattFill prst="pct70">
              <a:fgClr>
                <a:srgbClr val="FF9393"/>
              </a:fgClr>
              <a:bgClr>
                <a:schemeClr val="bg1"/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67246742699087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5B5-4537-9A54-DBDAE83A2C8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643034394645749E-2"/>
                  <c:y val="8.16692596477975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5B5-4537-9A54-DBDAE83A2C89}"/>
                </c:ext>
                <c:ext xmlns:c15="http://schemas.microsoft.com/office/drawing/2012/chart" uri="{CE6537A1-D6FC-4f65-9D91-7224C49458BB}">
                  <c15:layout>
                    <c:manualLayout>
                      <c:w val="4.5688769255523329E-2"/>
                      <c:h val="4.8048747759454238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1.2163399469024514E-2"/>
                  <c:y val="5.44461730985317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5B5-4537-9A54-DBDAE83A2C8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683824402652579E-2"/>
                  <c:y val="-2.72230865492668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5B5-4537-9A54-DBDAE83A2C8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[JPZ2018_Pardubicky.xlsx]List2!$G$5:$G$9</c:f>
              <c:strCache>
                <c:ptCount val="5"/>
                <c:pt idx="0">
                  <c:v>Gymnázium 8leté</c:v>
                </c:pt>
                <c:pt idx="1">
                  <c:v>Gymnázium 4leté</c:v>
                </c:pt>
                <c:pt idx="2">
                  <c:v>Obory M s maturitou bez OV </c:v>
                </c:pt>
                <c:pt idx="3">
                  <c:v>Obory L/0 s maturitou a OV</c:v>
                </c:pt>
                <c:pt idx="4">
                  <c:v>Nástavbové studium</c:v>
                </c:pt>
              </c:strCache>
            </c:strRef>
          </c:cat>
          <c:val>
            <c:numRef>
              <c:f>[JPZ2018_Pardubicky.xlsx]List2!$K$5:$K$9</c:f>
              <c:numCache>
                <c:formatCode>#\ ##0.0</c:formatCode>
                <c:ptCount val="5"/>
                <c:pt idx="0">
                  <c:v>20.321510314941399</c:v>
                </c:pt>
                <c:pt idx="1">
                  <c:v>25.295528411865249</c:v>
                </c:pt>
                <c:pt idx="2">
                  <c:v>17.858066558837901</c:v>
                </c:pt>
                <c:pt idx="3">
                  <c:v>14.446622848510749</c:v>
                </c:pt>
                <c:pt idx="4">
                  <c:v>9.9457826614380007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A68-4D43-9E01-01971E04FF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465664"/>
        <c:axId val="48854656"/>
      </c:barChart>
      <c:catAx>
        <c:axId val="5246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854656"/>
        <c:crosses val="autoZero"/>
        <c:auto val="1"/>
        <c:lblAlgn val="ctr"/>
        <c:lblOffset val="100"/>
        <c:noMultiLvlLbl val="0"/>
      </c:catAx>
      <c:valAx>
        <c:axId val="48854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246566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746296707773209"/>
          <c:y val="1.7467146879055328E-2"/>
          <c:w val="0.72213446191163944"/>
          <c:h val="6.2392527755758757E-2"/>
        </c:manualLayout>
      </c:layout>
      <c:overlay val="0"/>
      <c:spPr>
        <a:solidFill>
          <a:schemeClr val="bg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23351830964174E-2"/>
          <c:y val="0.10844758421964225"/>
          <c:w val="0.91311326765069367"/>
          <c:h val="0.7605033594092423"/>
        </c:manualLayout>
      </c:layout>
      <c:lineChart>
        <c:grouping val="standard"/>
        <c:varyColors val="0"/>
        <c:ser>
          <c:idx val="0"/>
          <c:order val="0"/>
          <c:tx>
            <c:strRef>
              <c:f>Okresy!$A$4</c:f>
              <c:strCache>
                <c:ptCount val="1"/>
                <c:pt idx="0">
                  <c:v>Chrudim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Okresy!$F$3:$X$3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Okresy!$F$4:$X$4</c:f>
              <c:numCache>
                <c:formatCode>#,##0</c:formatCode>
                <c:ptCount val="19"/>
                <c:pt idx="0">
                  <c:v>1025</c:v>
                </c:pt>
                <c:pt idx="1">
                  <c:v>895</c:v>
                </c:pt>
                <c:pt idx="2">
                  <c:v>927</c:v>
                </c:pt>
                <c:pt idx="3">
                  <c:v>923</c:v>
                </c:pt>
                <c:pt idx="4">
                  <c:v>937</c:v>
                </c:pt>
                <c:pt idx="5">
                  <c:v>979</c:v>
                </c:pt>
                <c:pt idx="6">
                  <c:v>1019</c:v>
                </c:pt>
                <c:pt idx="7">
                  <c:v>1023</c:v>
                </c:pt>
                <c:pt idx="8">
                  <c:v>1126</c:v>
                </c:pt>
                <c:pt idx="9">
                  <c:v>1140</c:v>
                </c:pt>
                <c:pt idx="10">
                  <c:v>1077</c:v>
                </c:pt>
                <c:pt idx="11">
                  <c:v>1111</c:v>
                </c:pt>
                <c:pt idx="12">
                  <c:v>1047</c:v>
                </c:pt>
                <c:pt idx="13">
                  <c:v>1071</c:v>
                </c:pt>
                <c:pt idx="14">
                  <c:v>994</c:v>
                </c:pt>
                <c:pt idx="15">
                  <c:v>1088</c:v>
                </c:pt>
                <c:pt idx="16">
                  <c:v>1055</c:v>
                </c:pt>
                <c:pt idx="17">
                  <c:v>1093</c:v>
                </c:pt>
                <c:pt idx="18">
                  <c:v>1083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A3C-4425-BA3F-B73827FAC21D}"/>
            </c:ext>
          </c:extLst>
        </c:ser>
        <c:ser>
          <c:idx val="1"/>
          <c:order val="1"/>
          <c:tx>
            <c:strRef>
              <c:f>Okresy!$A$5</c:f>
              <c:strCache>
                <c:ptCount val="1"/>
                <c:pt idx="0">
                  <c:v>Pardubice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Okresy!$F$3:$X$3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Okresy!$F$5:$X$5</c:f>
              <c:numCache>
                <c:formatCode>#,##0</c:formatCode>
                <c:ptCount val="19"/>
                <c:pt idx="0">
                  <c:v>1369</c:v>
                </c:pt>
                <c:pt idx="1">
                  <c:v>1361</c:v>
                </c:pt>
                <c:pt idx="2">
                  <c:v>1299</c:v>
                </c:pt>
                <c:pt idx="3">
                  <c:v>1375</c:v>
                </c:pt>
                <c:pt idx="4">
                  <c:v>1404</c:v>
                </c:pt>
                <c:pt idx="5">
                  <c:v>1472</c:v>
                </c:pt>
                <c:pt idx="6">
                  <c:v>1465</c:v>
                </c:pt>
                <c:pt idx="7">
                  <c:v>1638</c:v>
                </c:pt>
                <c:pt idx="8">
                  <c:v>1836</c:v>
                </c:pt>
                <c:pt idx="9">
                  <c:v>1872</c:v>
                </c:pt>
                <c:pt idx="10">
                  <c:v>1880</c:v>
                </c:pt>
                <c:pt idx="11">
                  <c:v>1856</c:v>
                </c:pt>
                <c:pt idx="12">
                  <c:v>1758</c:v>
                </c:pt>
                <c:pt idx="13">
                  <c:v>1813</c:v>
                </c:pt>
                <c:pt idx="14">
                  <c:v>1701</c:v>
                </c:pt>
                <c:pt idx="15">
                  <c:v>1795</c:v>
                </c:pt>
                <c:pt idx="16">
                  <c:v>1794</c:v>
                </c:pt>
                <c:pt idx="17">
                  <c:v>1854</c:v>
                </c:pt>
                <c:pt idx="18">
                  <c:v>1782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A3C-4425-BA3F-B73827FAC21D}"/>
            </c:ext>
          </c:extLst>
        </c:ser>
        <c:ser>
          <c:idx val="2"/>
          <c:order val="2"/>
          <c:tx>
            <c:strRef>
              <c:f>Okresy!$A$6</c:f>
              <c:strCache>
                <c:ptCount val="1"/>
                <c:pt idx="0">
                  <c:v>Svitavy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Okresy!$F$3:$X$3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Okresy!$F$6:$X$6</c:f>
              <c:numCache>
                <c:formatCode>#,##0</c:formatCode>
                <c:ptCount val="19"/>
                <c:pt idx="0">
                  <c:v>999</c:v>
                </c:pt>
                <c:pt idx="1">
                  <c:v>1032</c:v>
                </c:pt>
                <c:pt idx="2">
                  <c:v>911</c:v>
                </c:pt>
                <c:pt idx="3">
                  <c:v>997</c:v>
                </c:pt>
                <c:pt idx="4">
                  <c:v>982</c:v>
                </c:pt>
                <c:pt idx="5">
                  <c:v>990</c:v>
                </c:pt>
                <c:pt idx="6">
                  <c:v>1009</c:v>
                </c:pt>
                <c:pt idx="7">
                  <c:v>1072</c:v>
                </c:pt>
                <c:pt idx="8">
                  <c:v>1193</c:v>
                </c:pt>
                <c:pt idx="9">
                  <c:v>1152</c:v>
                </c:pt>
                <c:pt idx="10">
                  <c:v>1126</c:v>
                </c:pt>
                <c:pt idx="11">
                  <c:v>1158</c:v>
                </c:pt>
                <c:pt idx="12">
                  <c:v>1067</c:v>
                </c:pt>
                <c:pt idx="13">
                  <c:v>1059</c:v>
                </c:pt>
                <c:pt idx="14">
                  <c:v>981</c:v>
                </c:pt>
                <c:pt idx="15">
                  <c:v>1040</c:v>
                </c:pt>
                <c:pt idx="16">
                  <c:v>1033</c:v>
                </c:pt>
                <c:pt idx="17">
                  <c:v>1073</c:v>
                </c:pt>
                <c:pt idx="18">
                  <c:v>1075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A3C-4425-BA3F-B73827FAC21D}"/>
            </c:ext>
          </c:extLst>
        </c:ser>
        <c:ser>
          <c:idx val="3"/>
          <c:order val="3"/>
          <c:tx>
            <c:strRef>
              <c:f>Okresy!$A$7</c:f>
              <c:strCache>
                <c:ptCount val="1"/>
                <c:pt idx="0">
                  <c:v>Ústí nad Orlicí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Okresy!$F$3:$X$3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Okresy!$F$7:$X$7</c:f>
              <c:numCache>
                <c:formatCode>#,##0</c:formatCode>
                <c:ptCount val="19"/>
                <c:pt idx="0">
                  <c:v>1354</c:v>
                </c:pt>
                <c:pt idx="1">
                  <c:v>1325</c:v>
                </c:pt>
                <c:pt idx="2">
                  <c:v>1329</c:v>
                </c:pt>
                <c:pt idx="3">
                  <c:v>1358</c:v>
                </c:pt>
                <c:pt idx="4">
                  <c:v>1322</c:v>
                </c:pt>
                <c:pt idx="5">
                  <c:v>1380</c:v>
                </c:pt>
                <c:pt idx="6">
                  <c:v>1416</c:v>
                </c:pt>
                <c:pt idx="7">
                  <c:v>1515</c:v>
                </c:pt>
                <c:pt idx="8">
                  <c:v>1554</c:v>
                </c:pt>
                <c:pt idx="9">
                  <c:v>1588</c:v>
                </c:pt>
                <c:pt idx="10">
                  <c:v>1561</c:v>
                </c:pt>
                <c:pt idx="11">
                  <c:v>1596</c:v>
                </c:pt>
                <c:pt idx="12">
                  <c:v>1440</c:v>
                </c:pt>
                <c:pt idx="13">
                  <c:v>1442</c:v>
                </c:pt>
                <c:pt idx="14">
                  <c:v>1401</c:v>
                </c:pt>
                <c:pt idx="15">
                  <c:v>1487</c:v>
                </c:pt>
                <c:pt idx="16">
                  <c:v>1420</c:v>
                </c:pt>
                <c:pt idx="17">
                  <c:v>1513</c:v>
                </c:pt>
                <c:pt idx="18">
                  <c:v>1432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A3C-4425-BA3F-B73827FAC2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019008"/>
        <c:axId val="48449216"/>
      </c:lineChart>
      <c:catAx>
        <c:axId val="7101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449216"/>
        <c:crosses val="autoZero"/>
        <c:auto val="1"/>
        <c:lblAlgn val="ctr"/>
        <c:lblOffset val="100"/>
        <c:noMultiLvlLbl val="0"/>
      </c:catAx>
      <c:valAx>
        <c:axId val="48449216"/>
        <c:scaling>
          <c:orientation val="minMax"/>
          <c:min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101900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4710776015471"/>
          <c:y val="4.9936799684983397E-3"/>
          <c:w val="0.58758902024068893"/>
          <c:h val="6.3010032170573091E-2"/>
        </c:manualLayout>
      </c:layout>
      <c:overlay val="0"/>
      <c:spPr>
        <a:solidFill>
          <a:schemeClr val="bg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cs-CZ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0.70798</cdr:x>
      <cdr:y>0.11126</cdr:y>
    </cdr:from>
    <cdr:to>
      <cdr:x>0.82663</cdr:x>
      <cdr:y>0.17123</cdr:y>
    </cdr:to>
    <cdr:sp macro="" textlink="">
      <cdr:nvSpPr>
        <cdr:cNvPr id="2" name="TextovéPole 4">
          <a:extLst xmlns:a="http://schemas.openxmlformats.org/drawingml/2006/main">
            <a:ext uri="{FF2B5EF4-FFF2-40B4-BE49-F238E27FC236}">
              <a16:creationId xmlns:a16="http://schemas.microsoft.com/office/drawing/2014/main" xmlns="" id="{97432AB0-530A-4AC6-A95A-FAE70BD3438D}"/>
            </a:ext>
          </a:extLst>
        </cdr:cNvPr>
        <cdr:cNvSpPr txBox="1"/>
      </cdr:nvSpPr>
      <cdr:spPr>
        <a:xfrm xmlns:a="http://schemas.openxmlformats.org/drawingml/2006/main">
          <a:off x="6015679" y="513967"/>
          <a:ext cx="1008112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1200" b="1" dirty="0"/>
            <a:t>1. ročník ZŠ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6E39D-8CEC-480D-90F7-4D55D0A4788D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36C6B-05E1-431B-ABBC-7ED035F33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69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36C6B-05E1-431B-ABBC-7ED035F33FC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47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89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341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45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5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956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93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22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79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16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45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10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52987-9464-4A64-994A-879404844E0D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43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ckevzdelani.cz/Management&#353;kol/&#344;editelna/P&#345;ij&#237;mac&#237;&#345;&#237;zen&#237;naS&#352;.asp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ermat.cz/jednotna-prijimaci-zkouska-2017-1404035397.html" TargetMode="External"/><Relationship Id="rId4" Type="http://schemas.openxmlformats.org/officeDocument/2006/relationships/hyperlink" Target="http://www.msmt.cz/vzdelavani/stredni-vzdelavani/prijimani-na-stredni-skoly-a-konzervator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90600"/>
            <a:ext cx="9144001" cy="700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5971951"/>
            <a:ext cx="936104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-108520" y="1"/>
            <a:ext cx="9361040" cy="980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-108520" y="0"/>
            <a:ext cx="9361040" cy="1367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367057"/>
          </a:xfrm>
        </p:spPr>
        <p:txBody>
          <a:bodyPr>
            <a:noAutofit/>
          </a:bodyPr>
          <a:lstStyle/>
          <a:p>
            <a:r>
              <a:rPr lang="cs-CZ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Přijímací řízení </a:t>
            </a:r>
            <a:br>
              <a:rPr lang="cs-CZ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školním roce 2018/2019</a:t>
            </a:r>
          </a:p>
        </p:txBody>
      </p:sp>
    </p:spTree>
    <p:extLst>
      <p:ext uri="{BB962C8B-B14F-4D97-AF65-F5344CB8AC3E}">
        <p14:creationId xmlns:p14="http://schemas.microsoft.com/office/powerpoint/2010/main" val="3475323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Změny v přijímacím řízení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AD424B8D-C839-43F4-A436-1CB79F95A135}"/>
              </a:ext>
            </a:extLst>
          </p:cNvPr>
          <p:cNvSpPr/>
          <p:nvPr/>
        </p:nvSpPr>
        <p:spPr>
          <a:xfrm>
            <a:off x="359532" y="1158791"/>
            <a:ext cx="8424936" cy="498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b="1" dirty="0">
                <a:solidFill>
                  <a:srgbClr val="C00000"/>
                </a:solidFill>
              </a:rPr>
              <a:t>Novela vyhlášky 353/2016 Sb., </a:t>
            </a:r>
          </a:p>
          <a:p>
            <a:pPr algn="ctr"/>
            <a:r>
              <a:rPr lang="pl-PL" sz="2200" b="1" dirty="0">
                <a:solidFill>
                  <a:srgbClr val="C00000"/>
                </a:solidFill>
              </a:rPr>
              <a:t>o přijímacím řízení ke střednímu vzdělávání</a:t>
            </a:r>
          </a:p>
          <a:p>
            <a:endParaRPr lang="pl-PL" b="1" dirty="0">
              <a:solidFill>
                <a:srgbClr val="002060"/>
              </a:solidFill>
            </a:endParaRPr>
          </a:p>
          <a:p>
            <a:pPr marL="285750" indent="-285750" algn="just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rgbClr val="C00000"/>
                </a:solidFill>
              </a:rPr>
              <a:t>Příloha č. 2 </a:t>
            </a:r>
            <a:r>
              <a:rPr lang="cs-CZ" sz="2200" dirty="0"/>
              <a:t>– </a:t>
            </a:r>
            <a:r>
              <a:rPr lang="cs-CZ" sz="2200" b="1" dirty="0"/>
              <a:t>vzor doporučení </a:t>
            </a:r>
            <a:r>
              <a:rPr lang="cs-CZ" sz="2200" dirty="0"/>
              <a:t>školského poradenského zařízení určeného pro přijímací řízení včetně informovaného souhlasu, </a:t>
            </a:r>
          </a:p>
          <a:p>
            <a:pPr indent="273050" algn="just">
              <a:lnSpc>
                <a:spcPct val="110000"/>
              </a:lnSpc>
            </a:pPr>
            <a:r>
              <a:rPr lang="cs-CZ" sz="2200" b="1" dirty="0"/>
              <a:t>v tomto školním roce může být používáno i doporučení původní</a:t>
            </a:r>
            <a:endParaRPr lang="cs-CZ" sz="2200" b="1" dirty="0">
              <a:solidFill>
                <a:srgbClr val="C00000"/>
              </a:solidFill>
            </a:endParaRPr>
          </a:p>
          <a:p>
            <a:pPr marL="285750" indent="-285750" algn="just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rgbClr val="C00000"/>
                </a:solidFill>
              </a:rPr>
              <a:t>§ 14 </a:t>
            </a:r>
            <a:r>
              <a:rPr lang="cs-CZ" sz="2200" dirty="0"/>
              <a:t>– podrobněji specifikován způsob </a:t>
            </a:r>
            <a:r>
              <a:rPr lang="cs-CZ" sz="2200" b="1" dirty="0"/>
              <a:t>hodnocení</a:t>
            </a:r>
            <a:r>
              <a:rPr lang="cs-CZ" sz="2200" dirty="0"/>
              <a:t> a vytvoření redukovaného pořadí u </a:t>
            </a:r>
            <a:r>
              <a:rPr lang="cs-CZ" sz="2200" b="1" dirty="0"/>
              <a:t>uchazečů, kteří získali předchozí vzdělání v zahraničí </a:t>
            </a:r>
            <a:r>
              <a:rPr lang="cs-CZ" sz="2200" dirty="0"/>
              <a:t>– </a:t>
            </a:r>
            <a:r>
              <a:rPr lang="cs-CZ" sz="2200" i="1" dirty="0"/>
              <a:t>ve školní přijímací zkoušce, je-li stanovena, jsou hodnoceny pouze ty části zkoušky, které neověřují znalost českého jazyka</a:t>
            </a:r>
          </a:p>
          <a:p>
            <a:pPr marL="285750" indent="-285750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vydání ve Sbírce zákonů v 1. polovině října 2018,  </a:t>
            </a:r>
            <a:r>
              <a:rPr lang="cs-CZ" sz="2200" b="1" dirty="0"/>
              <a:t>účinnost k 15. říjnu 2018</a:t>
            </a:r>
            <a:endParaRPr lang="cs-CZ" sz="2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2306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dirty="0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Přihláška ke vzdělávání 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AD424B8D-C839-43F4-A436-1CB79F95A135}"/>
              </a:ext>
            </a:extLst>
          </p:cNvPr>
          <p:cNvSpPr/>
          <p:nvPr/>
        </p:nvSpPr>
        <p:spPr>
          <a:xfrm>
            <a:off x="467544" y="1556792"/>
            <a:ext cx="8208912" cy="402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dirty="0"/>
              <a:t>v prvním kole přijímacího řízení může uchazeč podat nejvýše </a:t>
            </a:r>
          </a:p>
          <a:p>
            <a:pPr marL="800100" lvl="1" indent="-342900" algn="just">
              <a:spcBef>
                <a:spcPts val="3000"/>
              </a:spcBef>
              <a:buClr>
                <a:schemeClr val="tx1"/>
              </a:buClr>
              <a:buFont typeface="Calibri" panose="020F0502020204030204" pitchFamily="34" charset="0"/>
              <a:buChar char="−"/>
            </a:pPr>
            <a:r>
              <a:rPr lang="cs-CZ" altLang="cs-CZ" sz="2200" b="1" dirty="0"/>
              <a:t>dvě přihlášky </a:t>
            </a:r>
            <a:r>
              <a:rPr lang="cs-CZ" altLang="cs-CZ" sz="2200" dirty="0"/>
              <a:t>do oborů vzdělání </a:t>
            </a:r>
            <a:r>
              <a:rPr lang="cs-CZ" altLang="cs-CZ" sz="2200" b="1" dirty="0"/>
              <a:t>s talentovou zkouškou </a:t>
            </a:r>
            <a:r>
              <a:rPr lang="cs-CZ" altLang="cs-CZ" sz="2200" b="1" dirty="0">
                <a:solidFill>
                  <a:srgbClr val="C00000"/>
                </a:solidFill>
              </a:rPr>
              <a:t>a</a:t>
            </a:r>
          </a:p>
          <a:p>
            <a:pPr marL="800100" lvl="1" indent="-342900" algn="just">
              <a:spcBef>
                <a:spcPts val="800"/>
              </a:spcBef>
              <a:buClr>
                <a:schemeClr val="tx1"/>
              </a:buClr>
              <a:buFont typeface="Calibri" panose="020F0502020204030204" pitchFamily="34" charset="0"/>
              <a:buChar char="−"/>
            </a:pPr>
            <a:r>
              <a:rPr lang="cs-CZ" altLang="cs-CZ" sz="2200" b="1" dirty="0"/>
              <a:t>dvě přihlášky </a:t>
            </a:r>
            <a:r>
              <a:rPr lang="cs-CZ" altLang="cs-CZ" sz="2200" dirty="0"/>
              <a:t>do oborů vzdělání </a:t>
            </a:r>
            <a:r>
              <a:rPr lang="cs-CZ" altLang="cs-CZ" sz="2200" b="1" dirty="0"/>
              <a:t>bez talentové zkoušky </a:t>
            </a:r>
          </a:p>
          <a:p>
            <a:pPr marL="342900" indent="-342900" algn="just">
              <a:spcBef>
                <a:spcPts val="24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/>
              <a:t>přihlášku podává </a:t>
            </a:r>
            <a:r>
              <a:rPr lang="cs-CZ" altLang="cs-CZ" sz="2200" dirty="0"/>
              <a:t>uchazeč řediteli střední školy pro první kolo přijímacího řízení </a:t>
            </a:r>
            <a:r>
              <a:rPr lang="cs-CZ" altLang="cs-CZ" sz="2200" b="1" dirty="0"/>
              <a:t>do</a:t>
            </a:r>
          </a:p>
          <a:p>
            <a:pPr marL="800100" lvl="1" indent="-342900" algn="just">
              <a:spcBef>
                <a:spcPts val="3000"/>
              </a:spcBef>
              <a:buClr>
                <a:schemeClr val="tx1"/>
              </a:buClr>
              <a:buFont typeface="Calibri" panose="020F0502020204030204" pitchFamily="34" charset="0"/>
              <a:buChar char="−"/>
            </a:pPr>
            <a:r>
              <a:rPr lang="cs-CZ" altLang="cs-CZ" sz="2200" b="1" dirty="0">
                <a:solidFill>
                  <a:srgbClr val="C00000"/>
                </a:solidFill>
              </a:rPr>
              <a:t>30. listopadu </a:t>
            </a:r>
            <a:r>
              <a:rPr lang="cs-CZ" altLang="cs-CZ" sz="2200" dirty="0"/>
              <a:t>pro obory vzdělání s talentovou zkouškou </a:t>
            </a:r>
          </a:p>
          <a:p>
            <a:pPr marL="800100" lvl="1" indent="-342900" algn="just">
              <a:spcBef>
                <a:spcPts val="800"/>
              </a:spcBef>
              <a:buClr>
                <a:schemeClr val="tx1"/>
              </a:buClr>
              <a:buFont typeface="Calibri" panose="020F0502020204030204" pitchFamily="34" charset="0"/>
              <a:buChar char="−"/>
            </a:pPr>
            <a:r>
              <a:rPr lang="cs-CZ" altLang="cs-CZ" sz="2200" b="1" dirty="0">
                <a:solidFill>
                  <a:srgbClr val="C00000"/>
                </a:solidFill>
              </a:rPr>
              <a:t>1. března </a:t>
            </a:r>
            <a:r>
              <a:rPr lang="cs-CZ" altLang="cs-CZ" sz="2200" dirty="0"/>
              <a:t>pro obory vzdělání bez talentové zkoušky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7429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Přijímací zkoušky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AD424B8D-C839-43F4-A436-1CB79F95A135}"/>
              </a:ext>
            </a:extLst>
          </p:cNvPr>
          <p:cNvSpPr/>
          <p:nvPr/>
        </p:nvSpPr>
        <p:spPr>
          <a:xfrm>
            <a:off x="467544" y="1351069"/>
            <a:ext cx="8208912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+mj-lt"/>
              </a:rPr>
              <a:t>v 1. kole přijímacího řízení </a:t>
            </a:r>
            <a:r>
              <a:rPr lang="cs-CZ" altLang="cs-CZ" sz="2200" b="1" dirty="0">
                <a:latin typeface="+mj-lt"/>
              </a:rPr>
              <a:t>do oborů vzdělání s maturitní zkouškou</a:t>
            </a:r>
            <a:r>
              <a:rPr lang="cs-CZ" altLang="cs-CZ" sz="2200" dirty="0">
                <a:latin typeface="+mj-lt"/>
              </a:rPr>
              <a:t> (ve </a:t>
            </a:r>
            <a:r>
              <a:rPr lang="cs-CZ" altLang="cs-CZ" sz="2200" dirty="0">
                <a:latin typeface="+mj-lt"/>
                <a:cs typeface="Arial" panose="020B0604020202020204" pitchFamily="34" charset="0"/>
              </a:rPr>
              <a:t>všech formách </a:t>
            </a:r>
            <a:r>
              <a:rPr lang="cs-CZ" altLang="cs-CZ" sz="2200" dirty="0">
                <a:latin typeface="+mj-lt"/>
              </a:rPr>
              <a:t>vzdělávání, včetně nástavbového studia, ve středních školách všech zřizovatelů) se koná </a:t>
            </a:r>
            <a:r>
              <a:rPr lang="cs-CZ" altLang="cs-CZ" sz="2200" b="1" dirty="0">
                <a:solidFill>
                  <a:srgbClr val="C00000"/>
                </a:solidFill>
                <a:latin typeface="+mj-lt"/>
              </a:rPr>
              <a:t>jednotná přijímací zkouška </a:t>
            </a:r>
            <a:r>
              <a:rPr lang="cs-CZ" altLang="cs-CZ" sz="2200" b="1" dirty="0">
                <a:latin typeface="+mj-lt"/>
              </a:rPr>
              <a:t>z českého jazyka a literatury a z matematiky </a:t>
            </a:r>
          </a:p>
          <a:p>
            <a:pPr marL="342900" indent="-342900" algn="just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C00000"/>
                </a:solidFill>
                <a:latin typeface="+mj-lt"/>
              </a:rPr>
              <a:t>výjimkou jsou </a:t>
            </a:r>
            <a:r>
              <a:rPr lang="cs-CZ" altLang="cs-CZ" sz="2200" dirty="0">
                <a:latin typeface="+mj-lt"/>
              </a:rPr>
              <a:t>pouze </a:t>
            </a:r>
            <a:r>
              <a:rPr lang="cs-CZ" altLang="cs-CZ" sz="2200" b="1" dirty="0">
                <a:solidFill>
                  <a:srgbClr val="C00000"/>
                </a:solidFill>
                <a:latin typeface="+mj-lt"/>
              </a:rPr>
              <a:t>obory vzdělání s talentovou zkouškou ze skupiny 82</a:t>
            </a:r>
            <a:r>
              <a:rPr lang="cs-CZ" altLang="cs-CZ" sz="2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cs-CZ" altLang="cs-CZ" sz="2200" dirty="0">
                <a:latin typeface="+mj-lt"/>
              </a:rPr>
              <a:t>Umění a užité umění a</a:t>
            </a:r>
            <a:r>
              <a:rPr lang="cs-CZ" altLang="cs-CZ" sz="2200" b="1" dirty="0">
                <a:solidFill>
                  <a:srgbClr val="C00000"/>
                </a:solidFill>
                <a:latin typeface="+mj-lt"/>
              </a:rPr>
              <a:t> zkrácené studium </a:t>
            </a:r>
            <a:r>
              <a:rPr lang="cs-CZ" altLang="cs-CZ" sz="2200" dirty="0">
                <a:latin typeface="+mj-lt"/>
              </a:rPr>
              <a:t>pro získání středního vzdělání s maturitní zkouškou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+mj-lt"/>
              </a:rPr>
              <a:t>ředitel školy může stanovit i </a:t>
            </a:r>
            <a:r>
              <a:rPr lang="cs-CZ" altLang="cs-CZ" sz="2200" b="1" dirty="0">
                <a:solidFill>
                  <a:srgbClr val="C00000"/>
                </a:solidFill>
                <a:latin typeface="+mj-lt"/>
              </a:rPr>
              <a:t>školní přijímací zkoušku </a:t>
            </a:r>
            <a:r>
              <a:rPr lang="cs-CZ" altLang="cs-CZ" sz="2200" dirty="0">
                <a:latin typeface="+mj-lt"/>
              </a:rPr>
              <a:t>(stanoví dva termíny jejího konání)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+mj-lt"/>
              </a:rPr>
              <a:t>přípravu zadání testů, jejich distribuci a hodnocení výsledků zajišťuje Centrum pro zjišťování výsledků vzdělávání (</a:t>
            </a:r>
            <a:r>
              <a:rPr lang="cs-CZ" altLang="cs-CZ" sz="2200" b="1" dirty="0" err="1">
                <a:solidFill>
                  <a:srgbClr val="C00000"/>
                </a:solidFill>
                <a:latin typeface="+mj-lt"/>
              </a:rPr>
              <a:t>Cermat</a:t>
            </a:r>
            <a:r>
              <a:rPr lang="cs-CZ" altLang="cs-CZ" sz="2200" dirty="0">
                <a:latin typeface="+mj-lt"/>
              </a:rPr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9481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Přijímací zkoušky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AD424B8D-C839-43F4-A436-1CB79F95A135}"/>
              </a:ext>
            </a:extLst>
          </p:cNvPr>
          <p:cNvSpPr/>
          <p:nvPr/>
        </p:nvSpPr>
        <p:spPr>
          <a:xfrm>
            <a:off x="467544" y="1417563"/>
            <a:ext cx="820891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každý uchazeč </a:t>
            </a:r>
            <a:r>
              <a:rPr lang="cs-CZ" altLang="cs-CZ" sz="2200" b="1" dirty="0">
                <a:solidFill>
                  <a:srgbClr val="C00000"/>
                </a:solidFill>
              </a:rPr>
              <a:t>může jednotné přijímací zkoušky konat dvakrát</a:t>
            </a:r>
          </a:p>
          <a:p>
            <a:pPr marL="800100" lvl="1" indent="-342900" algn="just">
              <a:spcBef>
                <a:spcPts val="1800"/>
              </a:spcBef>
              <a:buFont typeface="Calibri" panose="020F0502020204030204" pitchFamily="34" charset="0"/>
              <a:buChar char="−"/>
            </a:pPr>
            <a:r>
              <a:rPr lang="cs-CZ" altLang="cs-CZ" sz="2200" dirty="0"/>
              <a:t>v prvním stanoveném termínu ve škole uvedené na přihlášce v prvním pořadí 	</a:t>
            </a:r>
          </a:p>
          <a:p>
            <a:pPr marL="800100" lvl="1" indent="-342900" algn="just">
              <a:spcBef>
                <a:spcPts val="600"/>
              </a:spcBef>
              <a:spcAft>
                <a:spcPts val="1800"/>
              </a:spcAft>
              <a:buFont typeface="Calibri" panose="020F0502020204030204" pitchFamily="34" charset="0"/>
              <a:buChar char="−"/>
            </a:pPr>
            <a:r>
              <a:rPr lang="cs-CZ" altLang="cs-CZ" sz="2200" dirty="0"/>
              <a:t>ve druhém stanoveném termínu ve škole uvedené na přihlášce ve druhém pořadí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uchazeč, který se pro vážné důvody k řádnému termínu přijímací zkoušky nedostaví a svoji neúčast </a:t>
            </a:r>
            <a:r>
              <a:rPr lang="cs-CZ" altLang="cs-CZ" sz="2200" b="1" dirty="0"/>
              <a:t>písemně nejpozději do 3 dnů omluví </a:t>
            </a:r>
            <a:r>
              <a:rPr lang="cs-CZ" altLang="cs-CZ" sz="2200" dirty="0"/>
              <a:t>řediteli školy, ve které ji měl konat, koná zkoušku </a:t>
            </a:r>
            <a:r>
              <a:rPr lang="cs-CZ" altLang="cs-CZ" sz="2200" b="1" dirty="0"/>
              <a:t>v náhradním termínu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2001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Termíny konání přijímacích zkoušek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AD424B8D-C839-43F4-A436-1CB79F95A135}"/>
              </a:ext>
            </a:extLst>
          </p:cNvPr>
          <p:cNvSpPr/>
          <p:nvPr/>
        </p:nvSpPr>
        <p:spPr>
          <a:xfrm>
            <a:off x="467544" y="1221375"/>
            <a:ext cx="820891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200" b="1" dirty="0"/>
              <a:t>přijímací zkoušky </a:t>
            </a:r>
            <a:r>
              <a:rPr lang="cs-CZ" altLang="cs-CZ" sz="2200" dirty="0"/>
              <a:t>v 1. kole přijímacího řízení se mohou konat:</a:t>
            </a:r>
          </a:p>
          <a:p>
            <a:pPr marL="800100" lvl="1" indent="-342900" algn="just">
              <a:spcBef>
                <a:spcPct val="50000"/>
              </a:spcBef>
              <a:buFont typeface="Calibri" panose="020F0502020204030204" pitchFamily="34" charset="0"/>
              <a:buChar char="−"/>
            </a:pPr>
            <a:r>
              <a:rPr lang="pl-PL" altLang="cs-CZ" sz="2200" dirty="0"/>
              <a:t>od</a:t>
            </a:r>
            <a:r>
              <a:rPr lang="pl-PL" altLang="cs-CZ" sz="2200" b="1" dirty="0"/>
              <a:t> </a:t>
            </a:r>
            <a:r>
              <a:rPr lang="pl-PL" altLang="cs-CZ" sz="2200" b="1" dirty="0">
                <a:solidFill>
                  <a:srgbClr val="C00000"/>
                </a:solidFill>
              </a:rPr>
              <a:t>12. dubna </a:t>
            </a:r>
            <a:r>
              <a:rPr lang="pl-PL" altLang="cs-CZ" sz="2200" dirty="0"/>
              <a:t>do</a:t>
            </a:r>
            <a:r>
              <a:rPr lang="pl-PL" altLang="cs-CZ" sz="2200" b="1" dirty="0"/>
              <a:t> </a:t>
            </a:r>
            <a:r>
              <a:rPr lang="pl-PL" altLang="cs-CZ" sz="2200" b="1" dirty="0">
                <a:solidFill>
                  <a:srgbClr val="C00000"/>
                </a:solidFill>
              </a:rPr>
              <a:t>28. dubna</a:t>
            </a:r>
            <a:r>
              <a:rPr lang="pl-PL" altLang="cs-CZ" sz="2200" dirty="0">
                <a:solidFill>
                  <a:srgbClr val="C00000"/>
                </a:solidFill>
              </a:rPr>
              <a:t> </a:t>
            </a:r>
            <a:r>
              <a:rPr lang="cs-CZ" altLang="cs-CZ" sz="2200" dirty="0"/>
              <a:t>do</a:t>
            </a:r>
            <a:r>
              <a:rPr lang="cs-CZ" altLang="cs-CZ" sz="2200" b="1" dirty="0"/>
              <a:t> oborů vzdělání s maturitní zkouškou</a:t>
            </a:r>
            <a:endParaRPr lang="pl-PL" altLang="cs-CZ" sz="2200" dirty="0">
              <a:solidFill>
                <a:srgbClr val="C00000"/>
              </a:solidFill>
            </a:endParaRPr>
          </a:p>
          <a:p>
            <a:pPr marL="800100" lvl="1" indent="-342900" algn="just">
              <a:spcBef>
                <a:spcPct val="50000"/>
              </a:spcBef>
              <a:buFont typeface="Calibri" panose="020F0502020204030204" pitchFamily="34" charset="0"/>
              <a:buChar char="−"/>
            </a:pPr>
            <a:r>
              <a:rPr lang="pl-PL" altLang="cs-CZ" sz="2200" dirty="0"/>
              <a:t>od</a:t>
            </a:r>
            <a:r>
              <a:rPr lang="pl-PL" altLang="cs-CZ" sz="2200" b="1" dirty="0"/>
              <a:t> </a:t>
            </a:r>
            <a:r>
              <a:rPr lang="pl-PL" altLang="cs-CZ" sz="2200" b="1" dirty="0">
                <a:solidFill>
                  <a:srgbClr val="C00000"/>
                </a:solidFill>
              </a:rPr>
              <a:t>22. dubna </a:t>
            </a:r>
            <a:r>
              <a:rPr lang="pl-PL" altLang="cs-CZ" sz="2200" dirty="0"/>
              <a:t>do</a:t>
            </a:r>
            <a:r>
              <a:rPr lang="pl-PL" altLang="cs-CZ" sz="2200" b="1" dirty="0"/>
              <a:t> </a:t>
            </a:r>
            <a:r>
              <a:rPr lang="pl-PL" altLang="cs-CZ" sz="2200" b="1" dirty="0">
                <a:solidFill>
                  <a:srgbClr val="C00000"/>
                </a:solidFill>
              </a:rPr>
              <a:t>30. dubna </a:t>
            </a:r>
            <a:r>
              <a:rPr lang="pl-PL" altLang="cs-CZ" sz="2200" dirty="0"/>
              <a:t>do</a:t>
            </a:r>
            <a:r>
              <a:rPr lang="pl-PL" altLang="cs-CZ" sz="2200" b="1" dirty="0"/>
              <a:t> ostatních oborů vzdělání</a:t>
            </a:r>
            <a:endParaRPr lang="cs-CZ" altLang="cs-CZ" sz="2200" b="1" dirty="0"/>
          </a:p>
          <a:p>
            <a:pPr marL="342900" indent="-342900" algn="just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C00000"/>
                </a:solidFill>
              </a:rPr>
              <a:t>jednotné zkoušky </a:t>
            </a:r>
            <a:r>
              <a:rPr lang="cs-CZ" altLang="cs-CZ" sz="2200" b="1" dirty="0"/>
              <a:t>se konají v termínech stanovených MŠMT</a:t>
            </a:r>
            <a:endParaRPr lang="cs-CZ" altLang="cs-CZ" sz="2200" dirty="0"/>
          </a:p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xmlns="" id="{10728E69-A70C-4A9A-8521-15FC8294A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895370"/>
              </p:ext>
            </p:extLst>
          </p:nvPr>
        </p:nvGraphicFramePr>
        <p:xfrm>
          <a:off x="341313" y="3601746"/>
          <a:ext cx="8461374" cy="211613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835391">
                  <a:extLst>
                    <a:ext uri="{9D8B030D-6E8A-4147-A177-3AD203B41FA5}">
                      <a16:colId xmlns:a16="http://schemas.microsoft.com/office/drawing/2014/main" xmlns="" val="627761863"/>
                    </a:ext>
                  </a:extLst>
                </a:gridCol>
                <a:gridCol w="1620283">
                  <a:extLst>
                    <a:ext uri="{9D8B030D-6E8A-4147-A177-3AD203B41FA5}">
                      <a16:colId xmlns:a16="http://schemas.microsoft.com/office/drawing/2014/main" xmlns="" val="106489832"/>
                    </a:ext>
                  </a:extLst>
                </a:gridCol>
                <a:gridCol w="1620283">
                  <a:extLst>
                    <a:ext uri="{9D8B030D-6E8A-4147-A177-3AD203B41FA5}">
                      <a16:colId xmlns:a16="http://schemas.microsoft.com/office/drawing/2014/main" xmlns="" val="3070645163"/>
                    </a:ext>
                  </a:extLst>
                </a:gridCol>
                <a:gridCol w="2385417">
                  <a:extLst>
                    <a:ext uri="{9D8B030D-6E8A-4147-A177-3AD203B41FA5}">
                      <a16:colId xmlns:a16="http://schemas.microsoft.com/office/drawing/2014/main" xmlns="" val="2586613147"/>
                    </a:ext>
                  </a:extLst>
                </a:gridCol>
              </a:tblGrid>
              <a:tr h="426936"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Jednotné přijímací zkoušky</a:t>
                      </a:r>
                    </a:p>
                  </a:txBody>
                  <a:tcPr marL="91446" marR="91446" marT="45757" marB="4575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828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1446" marR="91446" marT="45737" marB="4573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489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1446" marR="91446" marT="45737" marB="4573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489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1446" marR="91446" marT="45737" marB="4573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48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2864970"/>
                  </a:ext>
                </a:extLst>
              </a:tr>
              <a:tr h="762359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Studium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1. řádný termín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2. řádný termín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Náhradní termín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8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9101123"/>
                  </a:ext>
                </a:extLst>
              </a:tr>
              <a:tr h="47660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Čtyřleté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12. 4. 2019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15. 4. 2019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13. a 14. 5. 2019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2042748"/>
                  </a:ext>
                </a:extLst>
              </a:tr>
              <a:tr h="45024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Šestileté a osmileté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16. 4. 2019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17. 4. 2019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1446" marR="91446" marT="45757" marB="457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13. a 14. 5. 2019</a:t>
                      </a:r>
                      <a:endParaRPr kumimoji="0" lang="cs-CZ" altLang="cs-CZ" sz="2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46" marR="91446" marT="45757" marB="457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6427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628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2">
            <a:extLst>
              <a:ext uri="{FF2B5EF4-FFF2-40B4-BE49-F238E27FC236}">
                <a16:creationId xmlns:a16="http://schemas.microsoft.com/office/drawing/2014/main" xmlns="" id="{D8D55909-0A22-440E-A98D-3AB47ED19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6422"/>
            <a:ext cx="4824536" cy="68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420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Přihlašování ke vzdělávání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AD424B8D-C839-43F4-A436-1CB79F95A135}"/>
              </a:ext>
            </a:extLst>
          </p:cNvPr>
          <p:cNvSpPr/>
          <p:nvPr/>
        </p:nvSpPr>
        <p:spPr>
          <a:xfrm>
            <a:off x="467544" y="1221375"/>
            <a:ext cx="820891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pokud se uchazeč hlásí na dvě střední školy (popř. dva různé obory vzdělání či různá zaměření ŠVP na téže škole), </a:t>
            </a:r>
            <a:r>
              <a:rPr lang="cs-CZ" altLang="cs-CZ" sz="2200" b="1" dirty="0">
                <a:solidFill>
                  <a:srgbClr val="C00000"/>
                </a:solidFill>
              </a:rPr>
              <a:t>na přihlášce </a:t>
            </a:r>
            <a:r>
              <a:rPr lang="cs-CZ" altLang="cs-CZ" sz="2200" dirty="0"/>
              <a:t>ke vzdělávání v 1. kole přijímacího řízení </a:t>
            </a:r>
            <a:r>
              <a:rPr lang="cs-CZ" altLang="cs-CZ" sz="2200" b="1" dirty="0">
                <a:solidFill>
                  <a:srgbClr val="C00000"/>
                </a:solidFill>
              </a:rPr>
              <a:t>uvede obě školy </a:t>
            </a:r>
            <a:r>
              <a:rPr lang="cs-CZ" altLang="cs-CZ" sz="2200" dirty="0"/>
              <a:t>(popř. obory či zaměření) </a:t>
            </a:r>
          </a:p>
          <a:p>
            <a:pPr marL="342900" indent="-342900" algn="just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C00000"/>
                </a:solidFill>
              </a:rPr>
              <a:t>pořadí</a:t>
            </a:r>
            <a:r>
              <a:rPr lang="cs-CZ" altLang="cs-CZ" sz="2200" dirty="0"/>
              <a:t>, ve kterém uchazeč uvede zvolené střední školy, </a:t>
            </a:r>
            <a:r>
              <a:rPr lang="cs-CZ" altLang="cs-CZ" sz="2200" b="1" dirty="0">
                <a:solidFill>
                  <a:srgbClr val="C00000"/>
                </a:solidFill>
              </a:rPr>
              <a:t>určuje</a:t>
            </a:r>
            <a:r>
              <a:rPr lang="cs-CZ" altLang="cs-CZ" sz="2200" dirty="0"/>
              <a:t>, ve které škole bude konat </a:t>
            </a:r>
            <a:r>
              <a:rPr lang="cs-CZ" altLang="cs-CZ" sz="2200" b="1" dirty="0">
                <a:solidFill>
                  <a:srgbClr val="C00000"/>
                </a:solidFill>
              </a:rPr>
              <a:t>jednotné zkoušky v 1. a ve 2. termínu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vyplněné přihlášky </a:t>
            </a:r>
            <a:r>
              <a:rPr lang="cs-CZ" altLang="cs-CZ" sz="2200" b="1" dirty="0">
                <a:solidFill>
                  <a:srgbClr val="C00000"/>
                </a:solidFill>
              </a:rPr>
              <a:t>odevzdá uchazeč na obě střední školy</a:t>
            </a:r>
            <a:r>
              <a:rPr lang="cs-CZ" altLang="cs-CZ" sz="2200" dirty="0"/>
              <a:t>, na které se hlásí; na obou přihláškách uchazeč </a:t>
            </a:r>
            <a:r>
              <a:rPr lang="cs-CZ" altLang="cs-CZ" sz="2200" b="1" dirty="0">
                <a:solidFill>
                  <a:srgbClr val="C00000"/>
                </a:solidFill>
              </a:rPr>
              <a:t>dodrží stejné pořadí středních škol </a:t>
            </a:r>
            <a:r>
              <a:rPr lang="cs-CZ" altLang="cs-CZ" sz="2200" dirty="0"/>
              <a:t>(oborů vzdělání)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pokud se uchazeč hlásí na dva různé obory vzdělání na téže škole, odevzdá řediteli této školy také dvě přihlášky (i když jsou identické)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9784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Přihlašování ke vzdělávání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AD424B8D-C839-43F4-A436-1CB79F95A135}"/>
              </a:ext>
            </a:extLst>
          </p:cNvPr>
          <p:cNvSpPr/>
          <p:nvPr/>
        </p:nvSpPr>
        <p:spPr>
          <a:xfrm>
            <a:off x="467544" y="1221375"/>
            <a:ext cx="8208912" cy="5136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3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C00000"/>
                </a:solidFill>
              </a:rPr>
              <a:t>rodné číslo </a:t>
            </a:r>
            <a:r>
              <a:rPr lang="cs-CZ" altLang="cs-CZ" sz="2200" dirty="0"/>
              <a:t>uvádí uchazeč </a:t>
            </a:r>
            <a:r>
              <a:rPr lang="cs-CZ" altLang="cs-CZ" sz="2200" b="1" dirty="0"/>
              <a:t>pouze</a:t>
            </a:r>
            <a:r>
              <a:rPr lang="cs-CZ" altLang="cs-CZ" sz="2200" dirty="0"/>
              <a:t> na přihlášce ke vzdělávání</a:t>
            </a:r>
            <a:r>
              <a:rPr lang="cs-CZ" altLang="cs-CZ" sz="2200" b="1" dirty="0"/>
              <a:t> v oboru vzdělání, </a:t>
            </a:r>
            <a:r>
              <a:rPr lang="cs-CZ" altLang="cs-CZ" sz="2200" dirty="0"/>
              <a:t>do kterého se konají jednotné přijímací zkoušky</a:t>
            </a:r>
          </a:p>
          <a:p>
            <a:pPr marL="342900" indent="-342900" algn="just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kolonku </a:t>
            </a:r>
            <a:r>
              <a:rPr lang="cs-CZ" altLang="cs-CZ" sz="2200" b="1" i="1" dirty="0">
                <a:solidFill>
                  <a:srgbClr val="C00000"/>
                </a:solidFill>
              </a:rPr>
              <a:t>Jednotná zkouška – ano – ne </a:t>
            </a:r>
            <a:r>
              <a:rPr lang="cs-CZ" altLang="cs-CZ" sz="2200" b="1" dirty="0"/>
              <a:t>vyplňuje</a:t>
            </a:r>
            <a:r>
              <a:rPr lang="cs-CZ" altLang="cs-CZ" sz="2200" dirty="0"/>
              <a:t> na přihlášce do oboru vzdělání s maturitní zkouškou bez talentové zkoušky </a:t>
            </a:r>
            <a:r>
              <a:rPr lang="cs-CZ" altLang="cs-CZ" sz="2200" b="1" dirty="0"/>
              <a:t>pouze</a:t>
            </a:r>
            <a:r>
              <a:rPr lang="cs-CZ" altLang="cs-CZ" sz="2200" dirty="0"/>
              <a:t> uchazeč, </a:t>
            </a:r>
            <a:r>
              <a:rPr lang="cs-CZ" altLang="cs-CZ" sz="2200" b="1" dirty="0"/>
              <a:t>který se přihlásil také do oboru vzdělání </a:t>
            </a:r>
            <a:r>
              <a:rPr lang="cs-CZ" altLang="cs-CZ" sz="2200" b="1" dirty="0">
                <a:solidFill>
                  <a:srgbClr val="C00000"/>
                </a:solidFill>
              </a:rPr>
              <a:t>Gymnázium se sportovní přípravou</a:t>
            </a:r>
          </a:p>
          <a:p>
            <a:pPr marL="342900" indent="-342900" algn="just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pokud se uchazeč </a:t>
            </a:r>
            <a:r>
              <a:rPr lang="cs-CZ" altLang="cs-CZ" sz="2200" b="1" dirty="0"/>
              <a:t>hlásí</a:t>
            </a:r>
            <a:r>
              <a:rPr lang="cs-CZ" altLang="cs-CZ" sz="2200" dirty="0"/>
              <a:t> do oboru vzdělání </a:t>
            </a:r>
            <a:r>
              <a:rPr lang="cs-CZ" altLang="cs-CZ" sz="2200" b="1" dirty="0">
                <a:solidFill>
                  <a:srgbClr val="C00000"/>
                </a:solidFill>
              </a:rPr>
              <a:t>Gymnázium se sportovní přípravou</a:t>
            </a:r>
            <a:r>
              <a:rPr lang="cs-CZ" altLang="cs-CZ" sz="2200" dirty="0"/>
              <a:t>, </a:t>
            </a:r>
            <a:r>
              <a:rPr lang="cs-CZ" altLang="cs-CZ" sz="2200" b="1" dirty="0"/>
              <a:t>koná vždy jednotnou zkoušku na této škole </a:t>
            </a:r>
            <a:r>
              <a:rPr lang="cs-CZ" altLang="cs-CZ" sz="2200" dirty="0"/>
              <a:t>(i v případě, že neuspěje u talentové zkoušky)</a:t>
            </a:r>
          </a:p>
          <a:p>
            <a:pPr marL="342900" indent="-342900" algn="just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výsledek jednotných zkoušek do oboru vzdělání Gymnázium se sportovní přípravou bude zpřístupněn </a:t>
            </a:r>
            <a:r>
              <a:rPr lang="cs-CZ" altLang="cs-CZ" sz="2200" dirty="0" err="1"/>
              <a:t>Cermatem</a:t>
            </a:r>
            <a:r>
              <a:rPr lang="cs-CZ" altLang="cs-CZ" sz="2200" dirty="0"/>
              <a:t> i školám, do jejichž oborů vzdělání s maturitní zkouškou bez talentové zkoušky se uchazeč přihlásil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874889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Specifikace jednotných zkoušek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AD424B8D-C839-43F4-A436-1CB79F95A135}"/>
              </a:ext>
            </a:extLst>
          </p:cNvPr>
          <p:cNvSpPr/>
          <p:nvPr/>
        </p:nvSpPr>
        <p:spPr>
          <a:xfrm>
            <a:off x="467544" y="1221375"/>
            <a:ext cx="820891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v testech budou zastoupeny úlohy uzavřené i otevřené, včetně úloh z konstrukční geometrie</a:t>
            </a:r>
          </a:p>
          <a:p>
            <a:pPr marL="342900" indent="-3429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altLang="cs-CZ" sz="2200" b="1" dirty="0"/>
              <a:t>povolené pomůcky </a:t>
            </a:r>
            <a:r>
              <a:rPr lang="cs-CZ" altLang="cs-CZ" sz="2200" dirty="0"/>
              <a:t>– modře či černě píšící propisovací tužka, rýsovací potřeby; kalkulačka a tabulky nejsou povoleny </a:t>
            </a:r>
          </a:p>
          <a:p>
            <a:pPr marL="342900" indent="-3429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200" b="1" dirty="0"/>
              <a:t>chybné odpovědi nebudou penalizovány</a:t>
            </a:r>
          </a:p>
          <a:p>
            <a:pPr marL="342900" indent="-3429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200" dirty="0"/>
              <a:t>střední školy budou moci zorganizovat pro uchazeče </a:t>
            </a:r>
            <a:r>
              <a:rPr lang="cs-CZ" altLang="cs-CZ" sz="2200" b="1" dirty="0">
                <a:solidFill>
                  <a:srgbClr val="C00000"/>
                </a:solidFill>
                <a:cs typeface="Arial" panose="020B0604020202020204" pitchFamily="34" charset="0"/>
              </a:rPr>
              <a:t>přijímací zkoušky </a:t>
            </a:r>
            <a:r>
              <a:rPr lang="cs-CZ" altLang="cs-CZ" sz="22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nanečisto?</a:t>
            </a:r>
            <a:endParaRPr lang="cs-CZ" sz="2200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xmlns="" id="{A9BA0474-800F-4DE1-B2FA-DC49EBC61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241349"/>
              </p:ext>
            </p:extLst>
          </p:nvPr>
        </p:nvGraphicFramePr>
        <p:xfrm>
          <a:off x="611981" y="4197333"/>
          <a:ext cx="7920038" cy="16891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374956">
                  <a:extLst>
                    <a:ext uri="{9D8B030D-6E8A-4147-A177-3AD203B41FA5}">
                      <a16:colId xmlns:a16="http://schemas.microsoft.com/office/drawing/2014/main" xmlns="" val="1026567664"/>
                    </a:ext>
                  </a:extLst>
                </a:gridCol>
                <a:gridCol w="2340042">
                  <a:extLst>
                    <a:ext uri="{9D8B030D-6E8A-4147-A177-3AD203B41FA5}">
                      <a16:colId xmlns:a16="http://schemas.microsoft.com/office/drawing/2014/main" xmlns="" val="1134416602"/>
                    </a:ext>
                  </a:extLst>
                </a:gridCol>
                <a:gridCol w="2205040">
                  <a:extLst>
                    <a:ext uri="{9D8B030D-6E8A-4147-A177-3AD203B41FA5}">
                      <a16:colId xmlns:a16="http://schemas.microsoft.com/office/drawing/2014/main" xmlns="" val="4152903185"/>
                    </a:ext>
                  </a:extLst>
                </a:gridCol>
              </a:tblGrid>
              <a:tr h="76231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Zkušební předmět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54" marB="4575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Časový limit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54" marB="4575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Maximální počet bodů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54" marB="4575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8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5148125"/>
                  </a:ext>
                </a:extLst>
              </a:tr>
              <a:tr h="47657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Český jazyk a literatura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54" marB="4575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60 minut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54" marB="4575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50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54" marB="4575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0533500"/>
                  </a:ext>
                </a:extLst>
              </a:tr>
              <a:tr h="45021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Matematika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54" marB="4575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70 minut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54" marB="4575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19489A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50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1437" marR="91437" marT="45754" marB="4575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6180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2519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1175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86573"/>
            <a:ext cx="7772400" cy="100251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Hodnocení uchazečů </a:t>
            </a:r>
            <a:b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rámci 1. kola přijímacího řízení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AD424B8D-C839-43F4-A436-1CB79F95A135}"/>
              </a:ext>
            </a:extLst>
          </p:cNvPr>
          <p:cNvSpPr/>
          <p:nvPr/>
        </p:nvSpPr>
        <p:spPr>
          <a:xfrm>
            <a:off x="467544" y="1221375"/>
            <a:ext cx="8424936" cy="4719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300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>
                <a:solidFill>
                  <a:srgbClr val="294A8B"/>
                </a:solidFill>
              </a:rPr>
              <a:t>uchazeči budou hodnoceni na základě:</a:t>
            </a:r>
          </a:p>
          <a:p>
            <a:pPr marL="698500" lvl="1" indent="-342900">
              <a:spcBef>
                <a:spcPts val="40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dirty="0"/>
              <a:t>výsledků dosažených v jednotných zkouškách</a:t>
            </a:r>
          </a:p>
          <a:p>
            <a:pPr marL="698500" lvl="1" indent="-342900">
              <a:spcBef>
                <a:spcPts val="40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dirty="0"/>
              <a:t>hodnocení na vysvědčeních z předchozího vzdělávání</a:t>
            </a:r>
          </a:p>
          <a:p>
            <a:pPr marL="698500" lvl="1" indent="-342900">
              <a:spcBef>
                <a:spcPts val="40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dirty="0"/>
              <a:t>výsledku talentové zkoušky či školní přijímací zkoušky</a:t>
            </a:r>
          </a:p>
          <a:p>
            <a:pPr marL="698500" lvl="1" indent="-342900">
              <a:spcBef>
                <a:spcPts val="40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případně</a:t>
            </a:r>
            <a:r>
              <a:rPr lang="cs-CZ" altLang="cs-CZ" sz="2200" dirty="0"/>
              <a:t> dle dalších skutečností, které osvědčují vhodné schopnosti, vědomosti a zájmy uchazeče</a:t>
            </a:r>
          </a:p>
          <a:p>
            <a:pPr marL="342900" indent="-342900" algn="just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sz="2200" dirty="0"/>
              <a:t>pokud uchazeč koná jednotnou zkoušku dvakrát, do hodnocení přijímacího řízení se mu </a:t>
            </a:r>
            <a:r>
              <a:rPr lang="cs-CZ" sz="2200" b="1" dirty="0">
                <a:solidFill>
                  <a:srgbClr val="C00000"/>
                </a:solidFill>
              </a:rPr>
              <a:t>započte lepší výsledek z každého testu</a:t>
            </a:r>
          </a:p>
          <a:p>
            <a:pPr marL="342900" indent="-342900" algn="just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sz="2200" b="1" dirty="0">
                <a:solidFill>
                  <a:srgbClr val="C00000"/>
                </a:solidFill>
              </a:rPr>
              <a:t>hodnocení jednotných testů </a:t>
            </a:r>
            <a:r>
              <a:rPr lang="cs-CZ" sz="2200" dirty="0"/>
              <a:t>z českého jazyka a z matematiky se na celkovém hodnocení uchazeče v rámci přijímacího řízení bude</a:t>
            </a:r>
            <a:r>
              <a:rPr lang="cs-CZ" sz="2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200" dirty="0"/>
              <a:t>podílet </a:t>
            </a:r>
            <a:r>
              <a:rPr lang="cs-CZ" sz="2200" b="1" dirty="0">
                <a:solidFill>
                  <a:srgbClr val="C00000"/>
                </a:solidFill>
              </a:rPr>
              <a:t>minimálně 60 %</a:t>
            </a:r>
            <a:r>
              <a:rPr lang="cs-CZ" sz="2200" dirty="0"/>
              <a:t>,</a:t>
            </a:r>
            <a:r>
              <a:rPr lang="cs-CZ" sz="2200" b="1" dirty="0">
                <a:solidFill>
                  <a:srgbClr val="C00000"/>
                </a:solidFill>
              </a:rPr>
              <a:t> </a:t>
            </a:r>
            <a:r>
              <a:rPr lang="cs-CZ" sz="2200" dirty="0"/>
              <a:t>respektive</a:t>
            </a:r>
            <a:r>
              <a:rPr lang="cs-CZ" sz="2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200" b="1" dirty="0">
                <a:solidFill>
                  <a:srgbClr val="C00000"/>
                </a:solidFill>
              </a:rPr>
              <a:t>40 %</a:t>
            </a:r>
            <a:r>
              <a:rPr lang="cs-CZ" sz="2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200" dirty="0"/>
              <a:t>u oboru vzdělání </a:t>
            </a:r>
            <a:r>
              <a:rPr lang="cs-CZ" sz="2200" b="1" dirty="0">
                <a:solidFill>
                  <a:srgbClr val="C00000"/>
                </a:solidFill>
              </a:rPr>
              <a:t>Gymnázium se sportovní přípravou</a:t>
            </a:r>
            <a:endParaRPr lang="cs-CZ" altLang="cs-CZ" sz="22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9332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r>
              <a:rPr lang="cs-CZ" altLang="cs-CZ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Přihlášky dle kategorií dosaženého vzdělání </a:t>
            </a: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altLang="cs-CZ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První kolo přijímacího řízení, </a:t>
            </a:r>
            <a:r>
              <a:rPr lang="cs-CZ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šk. rok 2017/2018</a:t>
            </a:r>
          </a:p>
        </p:txBody>
      </p:sp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543809"/>
              </p:ext>
            </p:extLst>
          </p:nvPr>
        </p:nvGraphicFramePr>
        <p:xfrm>
          <a:off x="251520" y="1158791"/>
          <a:ext cx="8784976" cy="4803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1190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1175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86573"/>
            <a:ext cx="7772400" cy="100251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Hodnocení uchazečů </a:t>
            </a:r>
            <a:b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rámci 1. kola přijímacího řízení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AD424B8D-C839-43F4-A436-1CB79F95A135}"/>
              </a:ext>
            </a:extLst>
          </p:cNvPr>
          <p:cNvSpPr/>
          <p:nvPr/>
        </p:nvSpPr>
        <p:spPr>
          <a:xfrm>
            <a:off x="359532" y="1270053"/>
            <a:ext cx="831692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3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podmínkou pro přijetí uchazeče ke vzdělávání </a:t>
            </a:r>
            <a:r>
              <a:rPr lang="cs-CZ" altLang="cs-CZ" sz="2200" b="1" dirty="0"/>
              <a:t>ve středních školách zřizovaných Pardubickým krajem</a:t>
            </a:r>
            <a:r>
              <a:rPr lang="cs-CZ" altLang="cs-CZ" sz="2200" dirty="0"/>
              <a:t> bude, aby </a:t>
            </a:r>
            <a:r>
              <a:rPr lang="cs-CZ" altLang="cs-CZ" sz="2200" b="1" dirty="0">
                <a:solidFill>
                  <a:srgbClr val="C00000"/>
                </a:solidFill>
              </a:rPr>
              <a:t>v součtu bodů z obou testů</a:t>
            </a:r>
            <a:r>
              <a:rPr lang="cs-CZ" altLang="cs-CZ" sz="2200" b="1" dirty="0">
                <a:solidFill>
                  <a:srgbClr val="CC3300"/>
                </a:solidFill>
              </a:rPr>
              <a:t> </a:t>
            </a:r>
            <a:r>
              <a:rPr lang="cs-CZ" altLang="cs-CZ" sz="2200" dirty="0"/>
              <a:t>dosáhl následující minimální hranice:</a:t>
            </a:r>
          </a:p>
          <a:p>
            <a:pPr marL="360000">
              <a:spcBef>
                <a:spcPts val="1800"/>
              </a:spcBef>
              <a:buClr>
                <a:srgbClr val="0F189C"/>
              </a:buClr>
              <a:defRPr/>
            </a:pPr>
            <a:r>
              <a:rPr lang="cs-CZ" altLang="cs-CZ" sz="2200" b="1" dirty="0">
                <a:solidFill>
                  <a:srgbClr val="376092"/>
                </a:solidFill>
              </a:rPr>
              <a:t>Čtyřleté studium</a:t>
            </a:r>
          </a:p>
          <a:p>
            <a:pPr marL="900000" lvl="2" indent="-360000">
              <a:spcBef>
                <a:spcPts val="600"/>
              </a:spcBef>
              <a:buClr>
                <a:schemeClr val="tx1"/>
              </a:buClr>
              <a:buFont typeface="Symbol" panose="05050102010706020507" pitchFamily="18" charset="2"/>
              <a:buChar char="-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Gymnázium</a:t>
            </a:r>
            <a:r>
              <a:rPr lang="cs-CZ" altLang="cs-CZ" sz="2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sz="2200" dirty="0"/>
              <a:t>– min. </a:t>
            </a:r>
            <a:r>
              <a:rPr lang="cs-CZ" altLang="cs-CZ" sz="2200" b="1" dirty="0">
                <a:solidFill>
                  <a:srgbClr val="C00000"/>
                </a:solidFill>
              </a:rPr>
              <a:t>35 bodů </a:t>
            </a:r>
            <a:r>
              <a:rPr lang="cs-CZ" altLang="cs-CZ" sz="2200" dirty="0"/>
              <a:t>ze 100 možných</a:t>
            </a:r>
          </a:p>
          <a:p>
            <a:pPr marL="900000" lvl="2" indent="-360000">
              <a:spcBef>
                <a:spcPts val="600"/>
              </a:spcBef>
              <a:buClr>
                <a:schemeClr val="tx1"/>
              </a:buClr>
              <a:buFont typeface="Symbol" panose="05050102010706020507" pitchFamily="18" charset="2"/>
              <a:buChar char="-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Gymnázium se sportovní přípravou </a:t>
            </a:r>
            <a:r>
              <a:rPr lang="cs-CZ" altLang="cs-CZ" sz="2200" dirty="0"/>
              <a:t>– min. </a:t>
            </a:r>
            <a:r>
              <a:rPr lang="cs-CZ" altLang="cs-CZ" sz="2200" b="1" dirty="0">
                <a:solidFill>
                  <a:srgbClr val="C00000"/>
                </a:solidFill>
              </a:rPr>
              <a:t>25 bodů </a:t>
            </a:r>
            <a:r>
              <a:rPr lang="cs-CZ" altLang="cs-CZ" sz="2200" dirty="0"/>
              <a:t>ze 100 možných</a:t>
            </a:r>
          </a:p>
          <a:p>
            <a:pPr marL="900000" lvl="2" indent="-360000">
              <a:spcBef>
                <a:spcPts val="600"/>
              </a:spcBef>
              <a:buClr>
                <a:schemeClr val="tx1"/>
              </a:buClr>
              <a:buFont typeface="Symbol" panose="05050102010706020507" pitchFamily="18" charset="2"/>
              <a:buChar char="-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ostatní obory vzdělání </a:t>
            </a:r>
            <a:r>
              <a:rPr lang="cs-CZ" altLang="cs-CZ" sz="2200" dirty="0"/>
              <a:t>s maturitní zkouškou – min. </a:t>
            </a:r>
            <a:r>
              <a:rPr lang="cs-CZ" altLang="cs-CZ" sz="2200" b="1" dirty="0">
                <a:solidFill>
                  <a:srgbClr val="C00000"/>
                </a:solidFill>
              </a:rPr>
              <a:t>20 bodů </a:t>
            </a:r>
            <a:r>
              <a:rPr lang="cs-CZ" altLang="cs-CZ" sz="2200" dirty="0"/>
              <a:t>ze 100 možných</a:t>
            </a:r>
          </a:p>
          <a:p>
            <a:pPr marL="360000">
              <a:spcBef>
                <a:spcPts val="1800"/>
              </a:spcBef>
              <a:buClr>
                <a:srgbClr val="0F189C"/>
              </a:buClr>
              <a:defRPr/>
            </a:pPr>
            <a:r>
              <a:rPr lang="cs-CZ" altLang="cs-CZ" sz="2200" b="1" dirty="0">
                <a:solidFill>
                  <a:srgbClr val="376092"/>
                </a:solidFill>
              </a:rPr>
              <a:t>Osmileté studium</a:t>
            </a:r>
          </a:p>
          <a:p>
            <a:pPr marL="900000" lvl="2" indent="-360000">
              <a:spcBef>
                <a:spcPts val="600"/>
              </a:spcBef>
              <a:buClr>
                <a:schemeClr val="tx1"/>
              </a:buClr>
              <a:buFont typeface="Symbol" panose="05050102010706020507" pitchFamily="18" charset="2"/>
              <a:buChar char="-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Gymnázium</a:t>
            </a:r>
            <a:r>
              <a:rPr lang="cs-CZ" altLang="cs-CZ" sz="2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sz="2200" dirty="0"/>
              <a:t>– min. </a:t>
            </a:r>
            <a:r>
              <a:rPr lang="cs-CZ" altLang="cs-CZ" sz="2200" b="1" dirty="0">
                <a:solidFill>
                  <a:srgbClr val="C00000"/>
                </a:solidFill>
              </a:rPr>
              <a:t>30 bodů </a:t>
            </a:r>
            <a:r>
              <a:rPr lang="cs-CZ" altLang="cs-CZ" sz="2200" dirty="0"/>
              <a:t>ze 100 možných</a:t>
            </a:r>
          </a:p>
        </p:txBody>
      </p:sp>
    </p:spTree>
    <p:extLst>
      <p:ext uri="{BB962C8B-B14F-4D97-AF65-F5344CB8AC3E}">
        <p14:creationId xmlns:p14="http://schemas.microsoft.com/office/powerpoint/2010/main" val="3078710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87D11534-1D4A-4F73-BA4E-CD826593D747}"/>
              </a:ext>
            </a:extLst>
          </p:cNvPr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96383"/>
            <a:ext cx="7772400" cy="78505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Výsledky přijímacího řízení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AD424B8D-C839-43F4-A436-1CB79F95A135}"/>
              </a:ext>
            </a:extLst>
          </p:cNvPr>
          <p:cNvSpPr/>
          <p:nvPr/>
        </p:nvSpPr>
        <p:spPr>
          <a:xfrm>
            <a:off x="685800" y="1524049"/>
            <a:ext cx="7614846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ředitel střední školy zveřejní </a:t>
            </a:r>
            <a:r>
              <a:rPr lang="cs-CZ" altLang="cs-CZ" sz="2200" b="1" dirty="0">
                <a:solidFill>
                  <a:srgbClr val="C00000"/>
                </a:solidFill>
              </a:rPr>
              <a:t>seznam přijatých uchazečů </a:t>
            </a:r>
            <a:r>
              <a:rPr lang="cs-CZ" altLang="cs-CZ" sz="2200" dirty="0"/>
              <a:t>a nepřijatým uchazečům odešle </a:t>
            </a:r>
            <a:r>
              <a:rPr lang="cs-CZ" altLang="cs-CZ" sz="2200" b="1" dirty="0">
                <a:solidFill>
                  <a:srgbClr val="C00000"/>
                </a:solidFill>
              </a:rPr>
              <a:t>rozhodnutí o nepřijetí </a:t>
            </a:r>
            <a:r>
              <a:rPr lang="cs-CZ" altLang="cs-CZ" sz="2200" dirty="0"/>
              <a:t>v období </a:t>
            </a:r>
            <a:r>
              <a:rPr lang="cs-CZ" altLang="cs-CZ" sz="2200" b="1" dirty="0">
                <a:solidFill>
                  <a:srgbClr val="C00000"/>
                </a:solidFill>
              </a:rPr>
              <a:t>od 22. dubna do 30. dubna </a:t>
            </a:r>
            <a:endParaRPr lang="cs-CZ" altLang="cs-CZ" sz="2200" dirty="0">
              <a:solidFill>
                <a:srgbClr val="C00000"/>
              </a:solidFill>
            </a:endParaRPr>
          </a:p>
          <a:p>
            <a:pPr marL="342900" indent="-342900" algn="just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 err="1"/>
              <a:t>Cermat</a:t>
            </a:r>
            <a:r>
              <a:rPr lang="cs-CZ" altLang="cs-CZ" sz="2200" dirty="0"/>
              <a:t> dodá </a:t>
            </a:r>
            <a:r>
              <a:rPr lang="cs-CZ" altLang="cs-CZ" sz="2200" b="1" dirty="0"/>
              <a:t>výsledky jednotných testů </a:t>
            </a:r>
            <a:r>
              <a:rPr lang="cs-CZ" altLang="cs-CZ" sz="2200" dirty="0"/>
              <a:t>středním školám </a:t>
            </a:r>
            <a:r>
              <a:rPr lang="cs-CZ" altLang="cs-CZ" sz="2200" b="1" dirty="0">
                <a:solidFill>
                  <a:srgbClr val="C00000"/>
                </a:solidFill>
              </a:rPr>
              <a:t>nejpozději do 28. dubna </a:t>
            </a:r>
          </a:p>
          <a:p>
            <a:pPr marL="342900" indent="-342900" algn="just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ředitel školy ukončí hodnocení uchazečů </a:t>
            </a:r>
            <a:r>
              <a:rPr lang="cs-CZ" altLang="cs-CZ" sz="2200" b="1" dirty="0"/>
              <a:t>do 2 pracovních dnů po zpřístupnění hodnocení</a:t>
            </a:r>
            <a:r>
              <a:rPr lang="cs-CZ" altLang="cs-CZ" sz="2200" dirty="0"/>
              <a:t> uchazeče </a:t>
            </a:r>
            <a:r>
              <a:rPr lang="cs-CZ" altLang="cs-CZ" sz="2200" dirty="0" err="1"/>
              <a:t>Cermatem</a:t>
            </a:r>
            <a:r>
              <a:rPr lang="cs-CZ" altLang="cs-CZ" sz="2200" dirty="0"/>
              <a:t>, případně do </a:t>
            </a:r>
          </a:p>
          <a:p>
            <a:pPr indent="352425" algn="just">
              <a:defRPr/>
            </a:pPr>
            <a:r>
              <a:rPr lang="cs-CZ" altLang="cs-CZ" sz="2200" dirty="0"/>
              <a:t>2 pracovních dnů po dni konání školní přijímací zkoušky</a:t>
            </a:r>
          </a:p>
          <a:p>
            <a:pPr marL="342900" indent="-342900" algn="just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odvolání</a:t>
            </a:r>
            <a:r>
              <a:rPr lang="cs-CZ" altLang="cs-CZ" sz="2200" dirty="0"/>
              <a:t> proti rozhodnutí ředitele školy lze podat </a:t>
            </a:r>
            <a:r>
              <a:rPr lang="cs-CZ" altLang="cs-CZ" sz="2200" b="1" dirty="0">
                <a:solidFill>
                  <a:srgbClr val="C00000"/>
                </a:solidFill>
              </a:rPr>
              <a:t>ve lhůtě </a:t>
            </a:r>
          </a:p>
          <a:p>
            <a:pPr indent="352425" algn="just">
              <a:buClr>
                <a:srgbClr val="19489A"/>
              </a:buClr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3 pracovních dnů</a:t>
            </a:r>
            <a:r>
              <a:rPr lang="cs-CZ" altLang="cs-CZ" sz="2200" dirty="0"/>
              <a:t> ode dne doručení rozhodnutí </a:t>
            </a:r>
          </a:p>
        </p:txBody>
      </p:sp>
    </p:spTree>
    <p:extLst>
      <p:ext uri="{BB962C8B-B14F-4D97-AF65-F5344CB8AC3E}">
        <p14:creationId xmlns:p14="http://schemas.microsoft.com/office/powerpoint/2010/main" val="1631034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1175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86573"/>
            <a:ext cx="7772400" cy="100251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Přijímání do oborů vzdělání </a:t>
            </a:r>
            <a:b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talentovou zkouškou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AD424B8D-C839-43F4-A436-1CB79F95A135}"/>
              </a:ext>
            </a:extLst>
          </p:cNvPr>
          <p:cNvSpPr/>
          <p:nvPr/>
        </p:nvSpPr>
        <p:spPr>
          <a:xfrm>
            <a:off x="431540" y="1304455"/>
            <a:ext cx="828092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/>
              <a:t>talentová zkouška se koná </a:t>
            </a:r>
          </a:p>
          <a:p>
            <a:pPr marL="698500" lvl="1" indent="-342900" algn="just">
              <a:spcBef>
                <a:spcPts val="600"/>
              </a:spcBef>
              <a:buClr>
                <a:srgbClr val="0F189C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dirty="0"/>
              <a:t>od </a:t>
            </a:r>
            <a:r>
              <a:rPr lang="cs-CZ" altLang="cs-CZ" sz="2200" b="1" dirty="0">
                <a:solidFill>
                  <a:srgbClr val="C00000"/>
                </a:solidFill>
              </a:rPr>
              <a:t>2. ledna do 15. února</a:t>
            </a:r>
            <a:r>
              <a:rPr lang="cs-CZ" altLang="cs-CZ" sz="2200" b="1" dirty="0"/>
              <a:t> </a:t>
            </a:r>
            <a:r>
              <a:rPr lang="cs-CZ" altLang="cs-CZ" sz="2200" dirty="0">
                <a:sym typeface="Symbol" panose="05050102010706020507" pitchFamily="18" charset="2"/>
              </a:rPr>
              <a:t></a:t>
            </a:r>
            <a:r>
              <a:rPr lang="cs-CZ" altLang="cs-CZ" sz="2200" dirty="0"/>
              <a:t> </a:t>
            </a:r>
            <a:r>
              <a:rPr lang="cs-CZ" altLang="cs-CZ" sz="2200" b="1" dirty="0"/>
              <a:t>Gymnázium se sportovní přípravou</a:t>
            </a:r>
          </a:p>
          <a:p>
            <a:pPr marL="698500" lvl="1" indent="-342900" algn="just">
              <a:buClr>
                <a:srgbClr val="0F189C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dirty="0"/>
              <a:t>od </a:t>
            </a:r>
            <a:r>
              <a:rPr lang="cs-CZ" altLang="cs-CZ" sz="2200" b="1" dirty="0">
                <a:solidFill>
                  <a:srgbClr val="C00000"/>
                </a:solidFill>
              </a:rPr>
              <a:t>15. ledna do 31. ledna </a:t>
            </a:r>
            <a:r>
              <a:rPr lang="cs-CZ" altLang="cs-CZ" sz="2200" dirty="0">
                <a:sym typeface="Symbol" panose="05050102010706020507" pitchFamily="18" charset="2"/>
              </a:rPr>
              <a:t> </a:t>
            </a:r>
            <a:r>
              <a:rPr lang="cs-CZ" altLang="cs-CZ" sz="2200" b="1" dirty="0"/>
              <a:t>konzervatoř</a:t>
            </a:r>
          </a:p>
          <a:p>
            <a:pPr marL="698500" lvl="1" indent="-342900" algn="just">
              <a:buClr>
                <a:srgbClr val="0F189C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dirty="0"/>
              <a:t>od </a:t>
            </a:r>
            <a:r>
              <a:rPr lang="cs-CZ" altLang="cs-CZ" sz="2200" b="1" dirty="0">
                <a:solidFill>
                  <a:srgbClr val="C00000"/>
                </a:solidFill>
              </a:rPr>
              <a:t>2. ledna do 15. ledna </a:t>
            </a:r>
            <a:r>
              <a:rPr lang="cs-CZ" altLang="cs-CZ" sz="2200" dirty="0">
                <a:sym typeface="Symbol" panose="05050102010706020507" pitchFamily="18" charset="2"/>
              </a:rPr>
              <a:t></a:t>
            </a:r>
            <a:r>
              <a:rPr lang="cs-CZ" altLang="cs-CZ" sz="2200" dirty="0"/>
              <a:t> </a:t>
            </a:r>
            <a:r>
              <a:rPr lang="cs-CZ" altLang="cs-CZ" sz="2200" b="1" dirty="0"/>
              <a:t>ostatní obory vzdělání</a:t>
            </a:r>
          </a:p>
          <a:p>
            <a:pPr marL="342900" indent="-342900" algn="just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/>
              <a:t>sdělení o výsledku </a:t>
            </a:r>
            <a:r>
              <a:rPr lang="cs-CZ" altLang="cs-CZ" sz="2200" dirty="0"/>
              <a:t>talentové zkoušky zašle ředitel</a:t>
            </a:r>
          </a:p>
          <a:p>
            <a:pPr marL="698500" lvl="1" indent="-342900" algn="just">
              <a:spcBef>
                <a:spcPts val="60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do 20. února </a:t>
            </a:r>
            <a:r>
              <a:rPr lang="cs-CZ" altLang="cs-CZ" sz="2200" dirty="0">
                <a:sym typeface="Symbol" panose="05050102010706020507" pitchFamily="18" charset="2"/>
              </a:rPr>
              <a:t></a:t>
            </a:r>
            <a:r>
              <a:rPr lang="cs-CZ" altLang="cs-CZ" sz="2200" dirty="0"/>
              <a:t> </a:t>
            </a:r>
            <a:r>
              <a:rPr lang="cs-CZ" altLang="cs-CZ" sz="2200" b="1" dirty="0"/>
              <a:t>Gymnázium se sportovní přípravou </a:t>
            </a:r>
          </a:p>
          <a:p>
            <a:pPr marL="698500" lvl="1" indent="-342900" algn="just">
              <a:buClr>
                <a:schemeClr val="tx1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do 20. ledna </a:t>
            </a:r>
            <a:r>
              <a:rPr lang="cs-CZ" altLang="cs-CZ" sz="2200" dirty="0">
                <a:sym typeface="Symbol" panose="05050102010706020507" pitchFamily="18" charset="2"/>
              </a:rPr>
              <a:t></a:t>
            </a:r>
            <a:r>
              <a:rPr lang="cs-CZ" altLang="cs-CZ" sz="2200" dirty="0"/>
              <a:t> </a:t>
            </a:r>
            <a:r>
              <a:rPr lang="cs-CZ" altLang="cs-CZ" sz="2200" b="1" dirty="0"/>
              <a:t>ostatní obory vzdělání</a:t>
            </a:r>
          </a:p>
          <a:p>
            <a:pPr marL="698500" lvl="1" indent="-342900" algn="just">
              <a:buClr>
                <a:schemeClr val="tx1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dirty="0"/>
              <a:t>ředitel konzervatoře nezasílá</a:t>
            </a:r>
          </a:p>
          <a:p>
            <a:pPr marL="342900" indent="-342900" algn="just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ředitel školy zveřejní </a:t>
            </a:r>
            <a:r>
              <a:rPr lang="cs-CZ" altLang="cs-CZ" sz="2200" b="1" dirty="0">
                <a:solidFill>
                  <a:srgbClr val="C00000"/>
                </a:solidFill>
              </a:rPr>
              <a:t>seznam přijatých uchazečů </a:t>
            </a:r>
            <a:r>
              <a:rPr lang="cs-CZ" altLang="cs-CZ" sz="2200" dirty="0"/>
              <a:t>a nepřijatým uchazečům odešle </a:t>
            </a:r>
            <a:r>
              <a:rPr lang="cs-CZ" altLang="cs-CZ" sz="2200" b="1" dirty="0">
                <a:solidFill>
                  <a:srgbClr val="C00000"/>
                </a:solidFill>
              </a:rPr>
              <a:t>rozhodnutí o nepřijetí </a:t>
            </a:r>
            <a:r>
              <a:rPr lang="cs-CZ" altLang="cs-CZ" sz="2200" dirty="0"/>
              <a:t>v období </a:t>
            </a:r>
            <a:r>
              <a:rPr lang="cs-CZ" altLang="cs-CZ" sz="2200" b="1" dirty="0">
                <a:solidFill>
                  <a:srgbClr val="C00000"/>
                </a:solidFill>
              </a:rPr>
              <a:t>od 5. února do 15. února</a:t>
            </a:r>
            <a:r>
              <a:rPr lang="cs-CZ" altLang="cs-CZ" sz="2200" dirty="0"/>
              <a:t>, do oboru vzdělání </a:t>
            </a:r>
            <a:r>
              <a:rPr lang="cs-CZ" altLang="cs-CZ" sz="2200" b="1" dirty="0"/>
              <a:t>Gymnázium se sportovní přípravou </a:t>
            </a:r>
            <a:r>
              <a:rPr lang="cs-CZ" altLang="cs-CZ" sz="2200" b="1" dirty="0">
                <a:solidFill>
                  <a:srgbClr val="C00000"/>
                </a:solidFill>
              </a:rPr>
              <a:t>od 22. dubna do 30. dubna </a:t>
            </a:r>
            <a:endParaRPr lang="cs-CZ" altLang="cs-CZ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56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87D11534-1D4A-4F73-BA4E-CD826593D747}"/>
              </a:ext>
            </a:extLst>
          </p:cNvPr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96383"/>
            <a:ext cx="7772400" cy="78505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kola přijímacího řízení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AD424B8D-C839-43F4-A436-1CB79F95A135}"/>
              </a:ext>
            </a:extLst>
          </p:cNvPr>
          <p:cNvSpPr/>
          <p:nvPr/>
        </p:nvSpPr>
        <p:spPr>
          <a:xfrm>
            <a:off x="540668" y="1356006"/>
            <a:ext cx="8062664" cy="361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8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počet přihlášek </a:t>
            </a:r>
            <a:r>
              <a:rPr lang="cs-CZ" altLang="cs-CZ" sz="2200" dirty="0"/>
              <a:t>v dalších kolech přijímacího řízení do oborů vzdělání s talentovou zkouškou i bez talentové zkoušky </a:t>
            </a:r>
            <a:r>
              <a:rPr lang="cs-CZ" altLang="cs-CZ" sz="2200" b="1" dirty="0">
                <a:solidFill>
                  <a:srgbClr val="C00000"/>
                </a:solidFill>
              </a:rPr>
              <a:t>není omezen </a:t>
            </a:r>
          </a:p>
          <a:p>
            <a:pPr marL="342900" indent="-342900" algn="just">
              <a:spcBef>
                <a:spcPct val="8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na přihlášku uchazeč </a:t>
            </a:r>
            <a:r>
              <a:rPr lang="cs-CZ" altLang="cs-CZ" sz="2200" b="1" dirty="0">
                <a:solidFill>
                  <a:srgbClr val="C00000"/>
                </a:solidFill>
              </a:rPr>
              <a:t>vyplňuje pouze jednu </a:t>
            </a:r>
            <a:r>
              <a:rPr lang="cs-CZ" altLang="cs-CZ" sz="2200" b="1" dirty="0"/>
              <a:t>zvolenou střední </a:t>
            </a:r>
            <a:r>
              <a:rPr lang="cs-CZ" altLang="cs-CZ" sz="2200" b="1" dirty="0">
                <a:solidFill>
                  <a:srgbClr val="C00000"/>
                </a:solidFill>
              </a:rPr>
              <a:t>školu</a:t>
            </a:r>
          </a:p>
          <a:p>
            <a:pPr marL="342900" indent="-342900" algn="just">
              <a:spcBef>
                <a:spcPct val="8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v dalších kolech přijímacího řízení </a:t>
            </a:r>
            <a:r>
              <a:rPr lang="cs-CZ" altLang="cs-CZ" sz="2200" b="1" dirty="0">
                <a:solidFill>
                  <a:srgbClr val="C00000"/>
                </a:solidFill>
              </a:rPr>
              <a:t>nebudou uchazeči konat jednotné přijímací zkoušky</a:t>
            </a:r>
          </a:p>
          <a:p>
            <a:pPr marL="342900" indent="-342900" algn="just">
              <a:spcBef>
                <a:spcPct val="8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způsob hodnocení uchazečů v dalších kolech přijímacího řízení stanoví ředitel střední školy</a:t>
            </a:r>
            <a:endParaRPr lang="cs-CZ" altLang="cs-CZ" sz="22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1845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87D11534-1D4A-4F73-BA4E-CD826593D747}"/>
              </a:ext>
            </a:extLst>
          </p:cNvPr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96383"/>
            <a:ext cx="7772400" cy="78505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Zápisový lístek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AD424B8D-C839-43F4-A436-1CB79F95A135}"/>
              </a:ext>
            </a:extLst>
          </p:cNvPr>
          <p:cNvSpPr/>
          <p:nvPr/>
        </p:nvSpPr>
        <p:spPr>
          <a:xfrm>
            <a:off x="422321" y="1569211"/>
            <a:ext cx="8062664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již lze používat pouze </a:t>
            </a:r>
            <a:r>
              <a:rPr lang="cs-CZ" altLang="cs-CZ" sz="2200" b="1" dirty="0">
                <a:solidFill>
                  <a:srgbClr val="C00000"/>
                </a:solidFill>
              </a:rPr>
              <a:t>nový tiskopis</a:t>
            </a:r>
            <a:endParaRPr lang="cs-CZ" altLang="cs-CZ" sz="2200" dirty="0">
              <a:solidFill>
                <a:srgbClr val="294A8B"/>
              </a:solidFill>
            </a:endParaRPr>
          </a:p>
          <a:p>
            <a:pPr marL="342900" indent="-3429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zápisový lístek je platný </a:t>
            </a:r>
            <a:r>
              <a:rPr lang="cs-CZ" altLang="cs-CZ" sz="2200" b="1" dirty="0">
                <a:solidFill>
                  <a:srgbClr val="C00000"/>
                </a:solidFill>
              </a:rPr>
              <a:t>pro školní rok, pro který je uchazeč přijímán</a:t>
            </a:r>
            <a:r>
              <a:rPr lang="cs-CZ" altLang="cs-CZ" sz="2200" dirty="0"/>
              <a:t> a který se vyznačí nad jméno a příjmení uchazeče</a:t>
            </a:r>
            <a:endParaRPr lang="cs-CZ" altLang="cs-CZ" sz="2200" dirty="0">
              <a:sym typeface="Symbol" panose="05050102010706020507" pitchFamily="18" charset="2"/>
            </a:endParaRPr>
          </a:p>
          <a:p>
            <a:pPr marL="342900" indent="-3429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zápisový lístek odevzdá uchazeč (zákonný zástupce) nejpozději </a:t>
            </a:r>
            <a:r>
              <a:rPr lang="cs-CZ" altLang="cs-CZ" sz="2200" b="1" dirty="0">
                <a:solidFill>
                  <a:srgbClr val="C00000"/>
                </a:solidFill>
              </a:rPr>
              <a:t>do 10 pracovních dnů</a:t>
            </a:r>
            <a:r>
              <a:rPr lang="cs-CZ" altLang="cs-CZ" sz="2200" dirty="0">
                <a:solidFill>
                  <a:srgbClr val="C00000"/>
                </a:solidFill>
              </a:rPr>
              <a:t> </a:t>
            </a:r>
            <a:r>
              <a:rPr lang="cs-CZ" altLang="cs-CZ" sz="2200" dirty="0"/>
              <a:t>ode dne oznámení rozhodnutí o přijetí ke vzdělávání </a:t>
            </a:r>
          </a:p>
          <a:p>
            <a:pPr marL="352425" indent="-352425" algn="just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C00000"/>
                </a:solidFill>
              </a:rPr>
              <a:t>lhůta </a:t>
            </a:r>
            <a:r>
              <a:rPr lang="cs-CZ" altLang="cs-CZ" sz="2200" dirty="0"/>
              <a:t>pro odevzdání zápisového lístku </a:t>
            </a:r>
            <a:r>
              <a:rPr lang="cs-CZ" altLang="cs-CZ" sz="2200" b="1" dirty="0">
                <a:solidFill>
                  <a:srgbClr val="C00000"/>
                </a:solidFill>
              </a:rPr>
              <a:t>začíná</a:t>
            </a:r>
            <a:r>
              <a:rPr lang="cs-CZ" altLang="cs-CZ" sz="2200" dirty="0"/>
              <a:t> běžet </a:t>
            </a:r>
            <a:r>
              <a:rPr lang="cs-CZ" altLang="cs-CZ" sz="2200" b="1" dirty="0">
                <a:solidFill>
                  <a:srgbClr val="C00000"/>
                </a:solidFill>
              </a:rPr>
              <a:t>dnem následujícím po dni zveřejnění seznamu </a:t>
            </a:r>
            <a:r>
              <a:rPr lang="cs-CZ" altLang="cs-CZ" sz="2200" dirty="0"/>
              <a:t>přijatých uchazečů</a:t>
            </a:r>
          </a:p>
        </p:txBody>
      </p:sp>
    </p:spTree>
    <p:extLst>
      <p:ext uri="{BB962C8B-B14F-4D97-AF65-F5344CB8AC3E}">
        <p14:creationId xmlns:p14="http://schemas.microsoft.com/office/powerpoint/2010/main" val="2481882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87D11534-1D4A-4F73-BA4E-CD826593D747}"/>
              </a:ext>
            </a:extLst>
          </p:cNvPr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96383"/>
            <a:ext cx="7772400" cy="78505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Zápisový lístek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AD424B8D-C839-43F4-A436-1CB79F95A135}"/>
              </a:ext>
            </a:extLst>
          </p:cNvPr>
          <p:cNvSpPr/>
          <p:nvPr/>
        </p:nvSpPr>
        <p:spPr>
          <a:xfrm>
            <a:off x="422321" y="1569211"/>
            <a:ext cx="8062664" cy="386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7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zápisový lístek</a:t>
            </a:r>
            <a:r>
              <a:rPr lang="cs-CZ" altLang="cs-CZ" sz="2200" dirty="0"/>
              <a:t>, který uchazeč již odevzdal, </a:t>
            </a:r>
            <a:r>
              <a:rPr lang="cs-CZ" altLang="cs-CZ" sz="2200" b="1" dirty="0">
                <a:solidFill>
                  <a:srgbClr val="C00000"/>
                </a:solidFill>
              </a:rPr>
              <a:t>může vzít zpět </a:t>
            </a:r>
          </a:p>
          <a:p>
            <a:pPr marL="360000">
              <a:spcBef>
                <a:spcPts val="0"/>
              </a:spcBef>
              <a:buClr>
                <a:schemeClr val="tx1"/>
              </a:buClr>
              <a:defRPr/>
            </a:pPr>
            <a:r>
              <a:rPr lang="cs-CZ" altLang="cs-CZ" sz="2200" dirty="0"/>
              <a:t>v případě, že:</a:t>
            </a:r>
          </a:p>
          <a:p>
            <a:pPr marL="698500" lvl="1" indent="-342900" algn="just">
              <a:spcBef>
                <a:spcPts val="60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dirty="0"/>
              <a:t>jej chce uplatnit ve škole, na kterou byl </a:t>
            </a:r>
            <a:r>
              <a:rPr lang="cs-CZ" altLang="cs-CZ" sz="2200" b="1" dirty="0">
                <a:solidFill>
                  <a:srgbClr val="C00000"/>
                </a:solidFill>
              </a:rPr>
              <a:t>přijat na základě odvolání</a:t>
            </a:r>
          </a:p>
          <a:p>
            <a:pPr marL="698500" lvl="1" indent="-342900" algn="just">
              <a:spcBef>
                <a:spcPts val="60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/>
            </a:pPr>
            <a:r>
              <a:rPr lang="cs-CZ" altLang="cs-CZ" sz="2200" b="1" dirty="0">
                <a:solidFill>
                  <a:srgbClr val="C00000"/>
                </a:solidFill>
              </a:rPr>
              <a:t>odevzdal-li jej v oboru vzdělání s talentovou zkouškou </a:t>
            </a:r>
            <a:r>
              <a:rPr lang="cs-CZ" altLang="cs-CZ" sz="2200" dirty="0"/>
              <a:t>(včetně konzervatoře) a následně byl přijat do oboru vzdělání bez talentové zkoušky</a:t>
            </a:r>
            <a:endParaRPr lang="cs-CZ" altLang="cs-CZ" sz="2200" dirty="0">
              <a:sym typeface="Symbol" panose="05050102010706020507" pitchFamily="18" charset="2"/>
            </a:endParaRPr>
          </a:p>
          <a:p>
            <a:pPr marL="342900" indent="-342900" algn="just">
              <a:spcBef>
                <a:spcPct val="7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dirty="0">
                <a:sym typeface="Symbol" panose="05050102010706020507" pitchFamily="18" charset="2"/>
              </a:rPr>
              <a:t>v případě souběhu způsobů, kdy lze vzít zápisový lístek zpět, </a:t>
            </a:r>
            <a:r>
              <a:rPr lang="cs-CZ" altLang="cs-CZ" sz="2200" b="1" dirty="0">
                <a:sym typeface="Symbol" panose="05050102010706020507" pitchFamily="18" charset="2"/>
              </a:rPr>
              <a:t>lze uvést údaje o zápisu uchazeče </a:t>
            </a:r>
            <a:r>
              <a:rPr lang="cs-CZ" altLang="cs-CZ" sz="2200" dirty="0">
                <a:sym typeface="Symbol" panose="05050102010706020507" pitchFamily="18" charset="2"/>
              </a:rPr>
              <a:t>na další školu </a:t>
            </a:r>
            <a:r>
              <a:rPr lang="cs-CZ" altLang="cs-CZ" sz="2200" b="1" dirty="0">
                <a:sym typeface="Symbol" panose="05050102010706020507" pitchFamily="18" charset="2"/>
              </a:rPr>
              <a:t>na druhé straně tiskopisu </a:t>
            </a:r>
            <a:r>
              <a:rPr lang="cs-CZ" altLang="cs-CZ" sz="2200" dirty="0">
                <a:sym typeface="Symbol" panose="05050102010706020507" pitchFamily="18" charset="2"/>
              </a:rPr>
              <a:t>zápisového lístku</a:t>
            </a:r>
            <a:endParaRPr lang="cs-CZ" altLang="cs-CZ" sz="2200" dirty="0"/>
          </a:p>
        </p:txBody>
      </p:sp>
    </p:spTree>
    <p:extLst>
      <p:ext uri="{BB962C8B-B14F-4D97-AF65-F5344CB8AC3E}">
        <p14:creationId xmlns:p14="http://schemas.microsoft.com/office/powerpoint/2010/main" val="3313726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87D11534-1D4A-4F73-BA4E-CD826593D747}"/>
              </a:ext>
            </a:extLst>
          </p:cNvPr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96383"/>
            <a:ext cx="7772400" cy="78505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Zápisový lístek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AD424B8D-C839-43F4-A436-1CB79F95A135}"/>
              </a:ext>
            </a:extLst>
          </p:cNvPr>
          <p:cNvSpPr/>
          <p:nvPr/>
        </p:nvSpPr>
        <p:spPr>
          <a:xfrm>
            <a:off x="422321" y="1569211"/>
            <a:ext cx="8062664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uchazeč, který </a:t>
            </a:r>
            <a:r>
              <a:rPr lang="cs-CZ" altLang="cs-CZ" sz="2200" b="1" dirty="0">
                <a:solidFill>
                  <a:srgbClr val="C00000"/>
                </a:solidFill>
              </a:rPr>
              <a:t>je žákem základní školy</a:t>
            </a:r>
            <a:r>
              <a:rPr lang="cs-CZ" altLang="cs-CZ" sz="2200" dirty="0"/>
              <a:t>, obdrží zápisový lístek </a:t>
            </a:r>
            <a:r>
              <a:rPr lang="cs-CZ" altLang="cs-CZ" sz="2200" b="1" dirty="0">
                <a:solidFill>
                  <a:srgbClr val="C00000"/>
                </a:solidFill>
              </a:rPr>
              <a:t>na</a:t>
            </a:r>
            <a:r>
              <a:rPr lang="cs-CZ" altLang="cs-CZ" sz="2200" dirty="0"/>
              <a:t> této </a:t>
            </a:r>
            <a:r>
              <a:rPr lang="cs-CZ" altLang="cs-CZ" sz="2200" b="1" dirty="0">
                <a:solidFill>
                  <a:srgbClr val="C00000"/>
                </a:solidFill>
              </a:rPr>
              <a:t>základní škole</a:t>
            </a:r>
          </a:p>
          <a:p>
            <a:pPr marL="342900" indent="-342900" algn="just">
              <a:spcBef>
                <a:spcPct val="7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C00000"/>
                </a:solidFill>
              </a:rPr>
              <a:t>v ostatních případech </a:t>
            </a:r>
            <a:r>
              <a:rPr lang="cs-CZ" altLang="cs-CZ" sz="2200" dirty="0"/>
              <a:t>(žáci víceletých gymnázií a jiných středních škol, uchazeči, kteří nejsou žáky žádné školy…) vydá zápisový lístek </a:t>
            </a:r>
            <a:r>
              <a:rPr lang="cs-CZ" altLang="cs-CZ" sz="2200" b="1" dirty="0">
                <a:solidFill>
                  <a:srgbClr val="C00000"/>
                </a:solidFill>
              </a:rPr>
              <a:t>krajský úřad </a:t>
            </a:r>
            <a:r>
              <a:rPr lang="cs-CZ" altLang="cs-CZ" sz="2200" dirty="0"/>
              <a:t>příslušný podle místa trvalého pobytu uchazeče</a:t>
            </a:r>
          </a:p>
          <a:p>
            <a:pPr marL="342900" indent="-342900" algn="just"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v případě ztráty nebo zničení zápisového lístku </a:t>
            </a:r>
            <a:r>
              <a:rPr lang="cs-CZ" altLang="cs-CZ" sz="2200" b="1" dirty="0">
                <a:solidFill>
                  <a:srgbClr val="C00000"/>
                </a:solidFill>
              </a:rPr>
              <a:t>vydává náhradní zápisový lístek orgán, který vydal původní zápisový lístek</a:t>
            </a:r>
          </a:p>
        </p:txBody>
      </p:sp>
    </p:spTree>
    <p:extLst>
      <p:ext uri="{BB962C8B-B14F-4D97-AF65-F5344CB8AC3E}">
        <p14:creationId xmlns:p14="http://schemas.microsoft.com/office/powerpoint/2010/main" val="3175116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87D11534-1D4A-4F73-BA4E-CD826593D747}"/>
              </a:ext>
            </a:extLst>
          </p:cNvPr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96383"/>
            <a:ext cx="7772400" cy="78505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k přijímacímu řízení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AD424B8D-C839-43F4-A436-1CB79F95A135}"/>
              </a:ext>
            </a:extLst>
          </p:cNvPr>
          <p:cNvSpPr/>
          <p:nvPr/>
        </p:nvSpPr>
        <p:spPr>
          <a:xfrm>
            <a:off x="540668" y="1982450"/>
            <a:ext cx="80626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8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200" dirty="0"/>
              <a:t>informace k přijímacímu řízení jsou průběžně zveřejňovány na Školském portálu Pardubického kraje (</a:t>
            </a:r>
            <a:r>
              <a:rPr lang="cs-CZ" altLang="cs-CZ" sz="2200" dirty="0">
                <a:hlinkClick r:id="rId3"/>
              </a:rPr>
              <a:t>www.klickevzdelani.cz</a:t>
            </a:r>
            <a:r>
              <a:rPr lang="cs-CZ" altLang="cs-CZ" sz="2200" dirty="0"/>
              <a:t>), na stránkách Pardubického kraje, MŠMT (</a:t>
            </a:r>
            <a:r>
              <a:rPr lang="cs-CZ" altLang="cs-CZ" sz="2200" dirty="0">
                <a:hlinkClick r:id="rId4"/>
              </a:rPr>
              <a:t>www.msmt.cz</a:t>
            </a:r>
            <a:r>
              <a:rPr lang="cs-CZ" altLang="cs-CZ" sz="2200" dirty="0"/>
              <a:t>) a </a:t>
            </a:r>
            <a:r>
              <a:rPr lang="cs-CZ" altLang="cs-CZ" sz="2200" dirty="0" err="1"/>
              <a:t>Cermatu</a:t>
            </a:r>
            <a:r>
              <a:rPr lang="cs-CZ" altLang="cs-CZ" sz="2200" dirty="0"/>
              <a:t> (</a:t>
            </a:r>
            <a:r>
              <a:rPr lang="cs-CZ" altLang="cs-CZ" sz="2200" dirty="0">
                <a:hlinkClick r:id="rId5"/>
              </a:rPr>
              <a:t>www.cermat.cz</a:t>
            </a:r>
            <a:r>
              <a:rPr lang="cs-CZ" altLang="cs-CZ" sz="2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39982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Přihlášky dle kategorií dosaženého vzdělání </a:t>
            </a:r>
            <a:r>
              <a:rPr lang="cs-CZ" altLang="cs-CZ" sz="20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altLang="cs-CZ" sz="20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1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První kolo přijímacího řízení, </a:t>
            </a:r>
            <a:r>
              <a:rPr lang="cs-CZ" sz="1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šk. rok 2017/2018</a:t>
            </a:r>
            <a:endParaRPr lang="cs-CZ" altLang="cs-CZ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Graf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1182927"/>
              </p:ext>
            </p:extLst>
          </p:nvPr>
        </p:nvGraphicFramePr>
        <p:xfrm>
          <a:off x="251520" y="1124745"/>
          <a:ext cx="8496944" cy="4699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6011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Přihlášky dle oborových skupin</a:t>
            </a:r>
            <a:r>
              <a:rPr lang="cs-CZ" altLang="cs-CZ" sz="20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altLang="cs-CZ" sz="20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1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První kolo přijímacího řízení, </a:t>
            </a:r>
            <a:r>
              <a:rPr lang="cs-CZ" sz="1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šk. rok 2017/2018</a:t>
            </a:r>
            <a:endParaRPr lang="cs-CZ" altLang="cs-CZ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EFB2841D-B9BB-48A9-B672-C5E6274A7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24" y="1054238"/>
            <a:ext cx="8568952" cy="491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76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Výsledky jednotných přijímacích zkoušek</a:t>
            </a:r>
            <a:br>
              <a:rPr lang="cs-CZ" alt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1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Pardubický kraj a Česká republika 2017/18</a:t>
            </a:r>
          </a:p>
        </p:txBody>
      </p:sp>
      <p:graphicFrame>
        <p:nvGraphicFramePr>
          <p:cNvPr id="15" name="Graf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353927"/>
              </p:ext>
            </p:extLst>
          </p:nvPr>
        </p:nvGraphicFramePr>
        <p:xfrm>
          <a:off x="539552" y="1158791"/>
          <a:ext cx="8352928" cy="4665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0688BFCB-81C3-407C-8A88-C1271388CDD8}"/>
              </a:ext>
            </a:extLst>
          </p:cNvPr>
          <p:cNvSpPr txBox="1"/>
          <p:nvPr/>
        </p:nvSpPr>
        <p:spPr>
          <a:xfrm>
            <a:off x="250587" y="1693926"/>
            <a:ext cx="369332" cy="3195355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cs-CZ" sz="1200" b="1" dirty="0"/>
              <a:t>Průměrný bodový zisk (max. 50 bodů)</a:t>
            </a:r>
          </a:p>
        </p:txBody>
      </p:sp>
    </p:spTree>
    <p:extLst>
      <p:ext uri="{BB962C8B-B14F-4D97-AF65-F5344CB8AC3E}">
        <p14:creationId xmlns:p14="http://schemas.microsoft.com/office/powerpoint/2010/main" val="2840726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Výsledky jednotných přijímacích zkoušek</a:t>
            </a:r>
            <a:br>
              <a:rPr lang="cs-CZ" alt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1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Pardubický kraj 2016/17 a 2017/18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xmlns="" id="{F92C48FA-CADE-404A-A877-8CC6281D1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834507"/>
              </p:ext>
            </p:extLst>
          </p:nvPr>
        </p:nvGraphicFramePr>
        <p:xfrm>
          <a:off x="216000" y="1386488"/>
          <a:ext cx="8712968" cy="4330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xmlns="" val="1867870461"/>
                    </a:ext>
                  </a:extLst>
                </a:gridCol>
                <a:gridCol w="1422158">
                  <a:extLst>
                    <a:ext uri="{9D8B030D-6E8A-4147-A177-3AD203B41FA5}">
                      <a16:colId xmlns:a16="http://schemas.microsoft.com/office/drawing/2014/main" xmlns="" val="349044807"/>
                    </a:ext>
                  </a:extLst>
                </a:gridCol>
                <a:gridCol w="1422158">
                  <a:extLst>
                    <a:ext uri="{9D8B030D-6E8A-4147-A177-3AD203B41FA5}">
                      <a16:colId xmlns:a16="http://schemas.microsoft.com/office/drawing/2014/main" xmlns="" val="3902589861"/>
                    </a:ext>
                  </a:extLst>
                </a:gridCol>
                <a:gridCol w="1422158">
                  <a:extLst>
                    <a:ext uri="{9D8B030D-6E8A-4147-A177-3AD203B41FA5}">
                      <a16:colId xmlns:a16="http://schemas.microsoft.com/office/drawing/2014/main" xmlns="" val="3335267480"/>
                    </a:ext>
                  </a:extLst>
                </a:gridCol>
                <a:gridCol w="1422158">
                  <a:extLst>
                    <a:ext uri="{9D8B030D-6E8A-4147-A177-3AD203B41FA5}">
                      <a16:colId xmlns:a16="http://schemas.microsoft.com/office/drawing/2014/main" xmlns="" val="2115489214"/>
                    </a:ext>
                  </a:extLst>
                </a:gridCol>
              </a:tblGrid>
              <a:tr h="567085"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Obor vzdělání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828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Šk</a:t>
                      </a:r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 rok 2016/17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82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Šk</a:t>
                      </a:r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 rok 2017/18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82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1006862"/>
                  </a:ext>
                </a:extLst>
              </a:tr>
              <a:tr h="659781">
                <a:tc vMerge="1"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Český jazyk 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Matematika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Český jazyk 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Matematika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8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039749"/>
                  </a:ext>
                </a:extLst>
              </a:tr>
              <a:tr h="56708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Gymnázium 8leté</a:t>
                      </a:r>
                      <a:endParaRPr lang="cs-CZ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26,6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25,8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25,8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20,3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1451210"/>
                  </a:ext>
                </a:extLst>
              </a:tr>
              <a:tr h="56708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Gymnázium 4leté</a:t>
                      </a:r>
                      <a:endParaRPr lang="cs-CZ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37,6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32,5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38,8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25,3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2430192"/>
                  </a:ext>
                </a:extLst>
              </a:tr>
              <a:tr h="659781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Obory M s maturitní zkouškou bez odb. výcviku</a:t>
                      </a:r>
                      <a:endParaRPr lang="pl-PL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30,5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23,9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31,3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17,9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3535773"/>
                  </a:ext>
                </a:extLst>
              </a:tr>
              <a:tr h="65978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Obory</a:t>
                      </a:r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L/0 s </a:t>
                      </a:r>
                      <a:r>
                        <a:rPr lang="en-US" sz="2000" b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maturitní</a:t>
                      </a:r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zkouškou</a:t>
                      </a:r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 </a:t>
                      </a:r>
                      <a:r>
                        <a:rPr lang="cs-CZ" sz="2000" b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odb</a:t>
                      </a:r>
                      <a:r>
                        <a:rPr lang="cs-CZ" sz="2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výcvikem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25,9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19,6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26,7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14,4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5120366"/>
                  </a:ext>
                </a:extLst>
              </a:tr>
              <a:tr h="56708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Nástavbové studium</a:t>
                      </a:r>
                      <a:endParaRPr lang="cs-CZ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21,4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11,2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22,0</a:t>
                      </a:r>
                      <a:endParaRPr lang="cs-CZ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2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9,9</a:t>
                      </a:r>
                      <a:endParaRPr lang="cs-CZ" sz="22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2634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069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SzPct val="100000"/>
              <a:defRPr/>
            </a:pPr>
            <a:r>
              <a:rPr 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Narození v jednotlivých okresech </a:t>
            </a:r>
            <a:br>
              <a:rPr 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Pardubického kraje</a:t>
            </a:r>
            <a:endParaRPr lang="cs-CZ" altLang="cs-CZ" sz="2200" b="1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1502431"/>
              </p:ext>
            </p:extLst>
          </p:nvPr>
        </p:nvGraphicFramePr>
        <p:xfrm>
          <a:off x="323528" y="1158791"/>
          <a:ext cx="8496944" cy="4619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xmlns="" id="{327A46E0-952C-4273-A912-548029F44C86}"/>
              </a:ext>
            </a:extLst>
          </p:cNvPr>
          <p:cNvCxnSpPr>
            <a:cxnSpLocks/>
          </p:cNvCxnSpPr>
          <p:nvPr/>
        </p:nvCxnSpPr>
        <p:spPr>
          <a:xfrm flipV="1">
            <a:off x="3131840" y="1628800"/>
            <a:ext cx="0" cy="352839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xmlns="" id="{B74D1A4C-3CC3-4AD2-A678-BE6832BD2BC0}"/>
              </a:ext>
            </a:extLst>
          </p:cNvPr>
          <p:cNvCxnSpPr>
            <a:cxnSpLocks/>
          </p:cNvCxnSpPr>
          <p:nvPr/>
        </p:nvCxnSpPr>
        <p:spPr>
          <a:xfrm flipV="1">
            <a:off x="6408000" y="1628800"/>
            <a:ext cx="0" cy="352839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97432AB0-530A-4AC6-A95A-FAE70BD3438D}"/>
              </a:ext>
            </a:extLst>
          </p:cNvPr>
          <p:cNvSpPr txBox="1"/>
          <p:nvPr/>
        </p:nvSpPr>
        <p:spPr>
          <a:xfrm>
            <a:off x="3059832" y="170080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/>
              <a:t>9. ročník ZŠ</a:t>
            </a:r>
          </a:p>
        </p:txBody>
      </p:sp>
    </p:spTree>
    <p:extLst>
      <p:ext uri="{BB962C8B-B14F-4D97-AF65-F5344CB8AC3E}">
        <p14:creationId xmlns:p14="http://schemas.microsoft.com/office/powerpoint/2010/main" val="3055399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SzPct val="100000"/>
              <a:defRPr/>
            </a:pPr>
            <a:r>
              <a:rPr lang="cs-CZ" sz="24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Nové obory vzdělání</a:t>
            </a:r>
            <a:br>
              <a:rPr lang="cs-CZ" sz="24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cs-CZ" sz="2200" b="1" dirty="0" err="1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</a:t>
            </a:r>
            <a:r>
              <a:rPr lang="cs-CZ" sz="22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rok 2019/2020</a:t>
            </a:r>
            <a:endParaRPr lang="cs-CZ" altLang="cs-CZ" sz="2200" b="1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FAF9F59C-0F48-49F7-91CA-187E3D3FC005}"/>
              </a:ext>
            </a:extLst>
          </p:cNvPr>
          <p:cNvSpPr/>
          <p:nvPr/>
        </p:nvSpPr>
        <p:spPr>
          <a:xfrm>
            <a:off x="503548" y="1347544"/>
            <a:ext cx="8136904" cy="465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</a:pPr>
            <a:r>
              <a:rPr lang="cs-CZ" sz="2200" b="1" dirty="0">
                <a:solidFill>
                  <a:srgbClr val="C00000"/>
                </a:solidFill>
              </a:rPr>
              <a:t>Střední odborné učiliště plynárenské Pardubice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</a:pPr>
            <a:r>
              <a:rPr lang="cs-CZ" sz="2200" b="1" dirty="0"/>
              <a:t>ŠVP Tepelná čerpadla a vzduchotechnika</a:t>
            </a:r>
            <a:endParaRPr lang="cs-CZ" sz="2200" dirty="0"/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</a:pPr>
            <a:r>
              <a:rPr lang="cs-CZ" sz="2200" dirty="0"/>
              <a:t>nebude otevřen obor </a:t>
            </a:r>
            <a:r>
              <a:rPr lang="cs-CZ" sz="2200" b="1" i="1" dirty="0"/>
              <a:t>Technická zařízení budov </a:t>
            </a:r>
            <a:r>
              <a:rPr lang="cs-CZ" sz="2200" dirty="0" smtClean="0"/>
              <a:t>36-45-M/01 avizovaný </a:t>
            </a:r>
            <a:r>
              <a:rPr lang="cs-CZ" sz="2200" dirty="0"/>
              <a:t>v </a:t>
            </a:r>
            <a:r>
              <a:rPr lang="cs-CZ" sz="2200" dirty="0" smtClean="0"/>
              <a:t>Atlase škol, ŠVP </a:t>
            </a:r>
            <a:r>
              <a:rPr lang="cs-CZ" sz="2200" b="1" dirty="0"/>
              <a:t>Tepelná čerpadla a vzduchotechnika </a:t>
            </a:r>
            <a:r>
              <a:rPr lang="cs-CZ" sz="2200" dirty="0" smtClean="0"/>
              <a:t>bude vyučován pod oborem</a:t>
            </a:r>
            <a:r>
              <a:rPr lang="cs-CZ" sz="2200" b="1" dirty="0" smtClean="0"/>
              <a:t> </a:t>
            </a:r>
            <a:r>
              <a:rPr lang="cs-CZ" sz="2200" b="1" i="1" dirty="0" smtClean="0"/>
              <a:t>Mechanik </a:t>
            </a:r>
            <a:r>
              <a:rPr lang="cs-CZ" sz="2200" b="1" i="1" dirty="0"/>
              <a:t>instalatérských a elektrotechnických zařízení </a:t>
            </a:r>
            <a:r>
              <a:rPr lang="cs-CZ" sz="2200" dirty="0"/>
              <a:t>39-41-L/02  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</a:pPr>
            <a:endParaRPr lang="cs-CZ" sz="2200" b="1" dirty="0" smtClean="0">
              <a:solidFill>
                <a:srgbClr val="C00000"/>
              </a:solidFill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</a:pPr>
            <a:r>
              <a:rPr lang="cs-CZ" sz="2200" b="1" dirty="0" smtClean="0">
                <a:solidFill>
                  <a:srgbClr val="C00000"/>
                </a:solidFill>
              </a:rPr>
              <a:t>Gymnázium </a:t>
            </a:r>
            <a:r>
              <a:rPr lang="cs-CZ" sz="2200" b="1" dirty="0">
                <a:solidFill>
                  <a:srgbClr val="C00000"/>
                </a:solidFill>
              </a:rPr>
              <a:t>a Letecká střední odborná škola Moravská Třebová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</a:pPr>
            <a:r>
              <a:rPr lang="cs-CZ" sz="2200" b="1" dirty="0"/>
              <a:t>Technické lyceum se zaměřením na letectví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200" dirty="0"/>
              <a:t>po 2. ročníku volba zaměření na </a:t>
            </a:r>
            <a:r>
              <a:rPr lang="cs-CZ" sz="2200" b="1" i="1" dirty="0"/>
              <a:t>leteckou techniku </a:t>
            </a:r>
            <a:r>
              <a:rPr lang="cs-CZ" sz="2200" dirty="0"/>
              <a:t>nebo na </a:t>
            </a:r>
            <a:r>
              <a:rPr lang="cs-CZ" sz="2200" b="1" i="1" dirty="0"/>
              <a:t>letecký provoz </a:t>
            </a:r>
          </a:p>
        </p:txBody>
      </p:sp>
    </p:spTree>
    <p:extLst>
      <p:ext uri="{BB962C8B-B14F-4D97-AF65-F5344CB8AC3E}">
        <p14:creationId xmlns:p14="http://schemas.microsoft.com/office/powerpoint/2010/main" val="3936191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Změny v přijímacím řízení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AD424B8D-C839-43F4-A436-1CB79F95A135}"/>
              </a:ext>
            </a:extLst>
          </p:cNvPr>
          <p:cNvSpPr/>
          <p:nvPr/>
        </p:nvSpPr>
        <p:spPr>
          <a:xfrm>
            <a:off x="359532" y="1194487"/>
            <a:ext cx="8424936" cy="482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b="1" dirty="0">
                <a:solidFill>
                  <a:srgbClr val="C00000"/>
                </a:solidFill>
              </a:rPr>
              <a:t>Novela vyhlášky 353/2016 Sb., </a:t>
            </a:r>
          </a:p>
          <a:p>
            <a:pPr algn="ctr"/>
            <a:r>
              <a:rPr lang="pl-PL" sz="2200" b="1" dirty="0">
                <a:solidFill>
                  <a:srgbClr val="C00000"/>
                </a:solidFill>
              </a:rPr>
              <a:t>o přijímacím řízení ke střednímu vzdělávání</a:t>
            </a:r>
          </a:p>
          <a:p>
            <a:endParaRPr lang="pl-PL" b="1" dirty="0">
              <a:solidFill>
                <a:srgbClr val="002060"/>
              </a:solidFill>
            </a:endParaRP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rgbClr val="C00000"/>
                </a:solidFill>
              </a:rPr>
              <a:t>§ 13 a příloha č. 1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/>
              <a:t>– </a:t>
            </a:r>
            <a:r>
              <a:rPr lang="cs-CZ" sz="2200" b="1" dirty="0"/>
              <a:t>podrobně definovány kategorie žáků se speciálními vzdělávacími potřebami </a:t>
            </a:r>
            <a:r>
              <a:rPr lang="cs-CZ" sz="2200" dirty="0"/>
              <a:t>podle druhu znevýhodnění a možnosti uzpůsobení konání přijímací zkoušky těchto uchazečů následovně:</a:t>
            </a:r>
          </a:p>
          <a:p>
            <a:pPr marL="695325" indent="-342900">
              <a:spcBef>
                <a:spcPts val="1200"/>
              </a:spcBef>
              <a:buFont typeface="Calibri" panose="020F0502020204030204" pitchFamily="34" charset="0"/>
              <a:buChar char="−"/>
            </a:pPr>
            <a:r>
              <a:rPr lang="cs-CZ" sz="2200" dirty="0"/>
              <a:t>obligatorně navýšení času 25 %, 50 %, 75 % nebo 100 % podle druhu a míry znevýhodnění uvedené v doporučení ŠPZ</a:t>
            </a:r>
          </a:p>
          <a:p>
            <a:pPr marL="695325" indent="-342900"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cs-CZ" sz="2200" dirty="0"/>
              <a:t>fakultativně další uzpůsobení (přepis odpovědí, pomůcky, podporující osoba apod.) dle výsledků vyšetření v ŠPZ </a:t>
            </a:r>
          </a:p>
          <a:p>
            <a:pPr marL="1077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46964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1498</Words>
  <Application>Microsoft Office PowerPoint</Application>
  <PresentationFormat>Předvádění na obrazovce (4:3)</PresentationFormat>
  <Paragraphs>198</Paragraphs>
  <Slides>27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systému Office</vt:lpstr>
      <vt:lpstr>Přijímací řízení  ve školním roce 2018/2019</vt:lpstr>
      <vt:lpstr>Přihlášky dle kategorií dosaženého vzdělání  První kolo přijímacího řízení, šk. rok 2017/2018</vt:lpstr>
      <vt:lpstr>Přihlášky dle kategorií dosaženého vzdělání  První kolo přijímacího řízení, šk. rok 2017/2018</vt:lpstr>
      <vt:lpstr>Přihlášky dle oborových skupin První kolo přijímacího řízení, šk. rok 2017/2018</vt:lpstr>
      <vt:lpstr>Výsledky jednotných přijímacích zkoušek Pardubický kraj a Česká republika 2017/18</vt:lpstr>
      <vt:lpstr>Výsledky jednotných přijímacích zkoušek Pardubický kraj 2016/17 a 2017/18</vt:lpstr>
      <vt:lpstr>Narození v jednotlivých okresech  Pardubického kraje</vt:lpstr>
      <vt:lpstr>Nové obory vzdělání pro šk. rok 2019/2020</vt:lpstr>
      <vt:lpstr>Změny v přijímacím řízení</vt:lpstr>
      <vt:lpstr>Změny v přijímacím řízení</vt:lpstr>
      <vt:lpstr>Přihláška ke vzdělávání </vt:lpstr>
      <vt:lpstr>Přijímací zkoušky</vt:lpstr>
      <vt:lpstr>Přijímací zkoušky</vt:lpstr>
      <vt:lpstr>Termíny konání přijímacích zkoušek</vt:lpstr>
      <vt:lpstr>Prezentace aplikace PowerPoint</vt:lpstr>
      <vt:lpstr>Přihlašování ke vzdělávání</vt:lpstr>
      <vt:lpstr>Přihlašování ke vzdělávání</vt:lpstr>
      <vt:lpstr>Specifikace jednotných zkoušek</vt:lpstr>
      <vt:lpstr>Hodnocení uchazečů  v rámci 1. kola přijímacího řízení</vt:lpstr>
      <vt:lpstr>Hodnocení uchazečů  v rámci 1. kola přijímacího řízení</vt:lpstr>
      <vt:lpstr>Výsledky přijímacího řízení</vt:lpstr>
      <vt:lpstr>Přijímání do oborů vzdělání  s talentovou zkouškou</vt:lpstr>
      <vt:lpstr>Další kola přijímacího řízení</vt:lpstr>
      <vt:lpstr>Zápisový lístek</vt:lpstr>
      <vt:lpstr>Zápisový lístek</vt:lpstr>
      <vt:lpstr>Zápisový lístek</vt:lpstr>
      <vt:lpstr>Informace k přijímacímu řízení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Brhel</dc:creator>
  <cp:lastModifiedBy>sadoja</cp:lastModifiedBy>
  <cp:revision>69</cp:revision>
  <dcterms:created xsi:type="dcterms:W3CDTF">2017-03-06T15:56:02Z</dcterms:created>
  <dcterms:modified xsi:type="dcterms:W3CDTF">2018-11-02T12:13:01Z</dcterms:modified>
</cp:coreProperties>
</file>